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9" r:id="rId6"/>
    <p:sldId id="261" r:id="rId7"/>
    <p:sldId id="262" r:id="rId8"/>
    <p:sldId id="264" r:id="rId9"/>
    <p:sldId id="265" r:id="rId10"/>
    <p:sldId id="266" r:id="rId11"/>
    <p:sldId id="267" r:id="rId12"/>
    <p:sldId id="268" r:id="rId13"/>
    <p:sldId id="270" r:id="rId14"/>
    <p:sldId id="263" r:id="rId1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993" autoAdjust="0"/>
  </p:normalViewPr>
  <p:slideViewPr>
    <p:cSldViewPr>
      <p:cViewPr varScale="1">
        <p:scale>
          <a:sx n="77" d="100"/>
          <a:sy n="77" d="100"/>
        </p:scale>
        <p:origin x="-2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7BA1760E-5468-43A6-849F-5467D0E783A5}" type="datetimeFigureOut">
              <a:rPr lang="en-US" smtClean="0"/>
              <a:t>6/3/2014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2352E5D5-C4A7-4631-83C5-518E11E8736D}" type="slidenum">
              <a:rPr lang="en-US" smtClean="0"/>
              <a:t>‹#›</a:t>
            </a:fld>
            <a:endParaRPr lang="en-US"/>
          </a:p>
        </p:txBody>
      </p:sp>
    </p:spTree>
    <p:extLst>
      <p:ext uri="{BB962C8B-B14F-4D97-AF65-F5344CB8AC3E}">
        <p14:creationId xmlns:p14="http://schemas.microsoft.com/office/powerpoint/2010/main" val="309513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52E5D5-C4A7-4631-83C5-518E11E8736D}" type="slidenum">
              <a:rPr lang="en-US" smtClean="0"/>
              <a:t>1</a:t>
            </a:fld>
            <a:endParaRPr lang="en-US"/>
          </a:p>
        </p:txBody>
      </p:sp>
    </p:spTree>
    <p:extLst>
      <p:ext uri="{BB962C8B-B14F-4D97-AF65-F5344CB8AC3E}">
        <p14:creationId xmlns:p14="http://schemas.microsoft.com/office/powerpoint/2010/main" val="259563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727032" y="6407944"/>
            <a:ext cx="1920240" cy="182880"/>
          </a:xfrm>
        </p:spPr>
        <p:txBody>
          <a:bodyPr/>
          <a:lstStyle>
            <a:extLst/>
          </a:lstStyle>
          <a:p>
            <a:fld id="{3C42F0F9-41F6-4F15-A287-B49152F86501}" type="datetime1">
              <a:rPr lang="en-US" smtClean="0">
                <a:solidFill>
                  <a:prstClr val="black"/>
                </a:solidFill>
              </a:rPr>
              <a:pPr/>
              <a:t>6/3/2014</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24F5B858-4C53-4982-B375-79BE1F73FEC3}"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a:xfrm>
            <a:off x="533400" y="2286000"/>
            <a:ext cx="8229600" cy="1143000"/>
          </a:xfrm>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334521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53440" y="1447800"/>
            <a:ext cx="8153400" cy="4386072"/>
          </a:xfrm>
        </p:spPr>
        <p:txBody>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extLst/>
          </a:lstStyle>
          <a:p>
            <a:fld id="{B56A93DC-CD1B-4229-80DD-1F2D0EC97061}" type="datetime1">
              <a:rPr lang="en-US" smtClean="0">
                <a:solidFill>
                  <a:prstClr val="white"/>
                </a:solidFill>
              </a:rPr>
              <a:pPr/>
              <a:t>6/3/2014</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24F5B858-4C53-4982-B375-79BE1F73FEC3}"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a:xfrm>
            <a:off x="796819" y="228600"/>
            <a:ext cx="7893970" cy="990600"/>
          </a:xfrm>
        </p:spPr>
        <p:txBody>
          <a:bodyPr rtlCol="0"/>
          <a:lstStyle>
            <a:extLst/>
          </a:lstStyle>
          <a:p>
            <a:r>
              <a:rPr kumimoji="0" lang="en-US" dirty="0" smtClean="0"/>
              <a:t>Click to edit Master title style</a:t>
            </a:r>
            <a:endParaRPr kumimoji="0" lang="en-US" dirty="0"/>
          </a:p>
        </p:txBody>
      </p:sp>
      <p:pic>
        <p:nvPicPr>
          <p:cNvPr id="9" name="Content Placeholder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6172200"/>
            <a:ext cx="548640" cy="548640"/>
          </a:xfrm>
          <a:prstGeom prst="rect">
            <a:avLst/>
          </a:prstGeom>
        </p:spPr>
      </p:pic>
    </p:spTree>
    <p:extLst>
      <p:ext uri="{BB962C8B-B14F-4D97-AF65-F5344CB8AC3E}">
        <p14:creationId xmlns:p14="http://schemas.microsoft.com/office/powerpoint/2010/main" val="60786954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Master Title Slide</a:t>
            </a:r>
            <a:endParaRPr kumimoji="0" lang="en-US" dirty="0"/>
          </a:p>
        </p:txBody>
      </p:sp>
      <p:sp>
        <p:nvSpPr>
          <p:cNvPr id="30" name="Text Placeholder 29"/>
          <p:cNvSpPr>
            <a:spLocks noGrp="1"/>
          </p:cNvSpPr>
          <p:nvPr>
            <p:ph type="body" idx="1"/>
          </p:nvPr>
        </p:nvSpPr>
        <p:spPr>
          <a:xfrm>
            <a:off x="457200" y="1481328"/>
            <a:ext cx="8229600" cy="4309925"/>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12FDFC-2E76-4211-A9DD-407A7012063E}" type="datetime1">
              <a:rPr lang="en-US" smtClean="0">
                <a:solidFill>
                  <a:prstClr val="black"/>
                </a:solidFill>
              </a:rPr>
              <a:pPr/>
              <a:t>6/3/2014</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F5B858-4C53-4982-B375-79BE1F73FEC3}" type="slidenum">
              <a:rPr lang="en-US" smtClean="0">
                <a:solidFill>
                  <a:prstClr val="black"/>
                </a:solidFill>
              </a:rPr>
              <a:pPr/>
              <a:t>‹#›</a:t>
            </a:fld>
            <a:endParaRPr lang="en-US">
              <a:solidFill>
                <a:prstClr val="black"/>
              </a:solidFill>
            </a:endParaRPr>
          </a:p>
        </p:txBody>
      </p:sp>
      <p:pic>
        <p:nvPicPr>
          <p:cNvPr id="11" name="Picture 2" descr="C:\Users\khoffman.000\Desktop\forPP_SuretyLearn-logo.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495309" y="6126480"/>
            <a:ext cx="1561172" cy="640080"/>
          </a:xfrm>
          <a:prstGeom prst="rect">
            <a:avLst/>
          </a:prstGeom>
          <a:noFill/>
          <a:extLst>
            <a:ext uri="{909E8E84-426E-40DD-AFC4-6F175D3DCCD1}">
              <a14:hiddenFill xmlns:a14="http://schemas.microsoft.com/office/drawing/2010/main">
                <a:solidFill>
                  <a:srgbClr val="FFFFFF"/>
                </a:solidFill>
              </a14:hiddenFill>
            </a:ext>
          </a:extLst>
        </p:spPr>
      </p:pic>
      <p:pic>
        <p:nvPicPr>
          <p:cNvPr id="16" name="Content Placeholder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04800" y="6172200"/>
            <a:ext cx="548640" cy="548640"/>
          </a:xfrm>
          <a:prstGeom prst="rect">
            <a:avLst/>
          </a:prstGeom>
        </p:spPr>
      </p:pic>
    </p:spTree>
    <p:extLst>
      <p:ext uri="{BB962C8B-B14F-4D97-AF65-F5344CB8AC3E}">
        <p14:creationId xmlns:p14="http://schemas.microsoft.com/office/powerpoint/2010/main" val="80649059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tx2"/>
        </a:buClr>
        <a:buSzPct val="68000"/>
        <a:buFont typeface="Arial" panose="020B0604020202020204" pitchFamily="34" charset="0"/>
        <a:buChar char="•"/>
        <a:defRPr kumimoji="0" sz="2700" kern="1200" baseline="0">
          <a:solidFill>
            <a:schemeClr val="tx2"/>
          </a:solidFill>
          <a:latin typeface="+mn-lt"/>
          <a:ea typeface="+mn-ea"/>
          <a:cs typeface="+mn-cs"/>
        </a:defRPr>
      </a:lvl1pPr>
      <a:lvl2pPr marL="736092" indent="-342900" algn="l" rtl="0" eaLnBrk="1" latinLnBrk="0" hangingPunct="1">
        <a:spcBef>
          <a:spcPts val="324"/>
        </a:spcBef>
        <a:buClr>
          <a:schemeClr val="tx2"/>
        </a:buClr>
        <a:buFont typeface="Lucida Sans Unicode" panose="020B0602030504020204" pitchFamily="34" charset="0"/>
        <a:buChar char="–"/>
        <a:defRPr kumimoji="0" sz="2300" kern="1200" baseline="0">
          <a:solidFill>
            <a:schemeClr val="tx2"/>
          </a:solidFill>
          <a:latin typeface="+mn-lt"/>
          <a:ea typeface="+mn-ea"/>
          <a:cs typeface="+mn-cs"/>
        </a:defRPr>
      </a:lvl2pPr>
      <a:lvl3pPr marL="973836" indent="-342900" algn="l" rtl="0" eaLnBrk="1" latinLnBrk="0" hangingPunct="1">
        <a:spcBef>
          <a:spcPts val="350"/>
        </a:spcBef>
        <a:buClr>
          <a:schemeClr val="tx2"/>
        </a:buClr>
        <a:buSzPct val="100000"/>
        <a:buFont typeface="Arial" panose="020B0604020202020204" pitchFamily="34" charset="0"/>
        <a:buChar char="•"/>
        <a:defRPr kumimoji="0" sz="2100" kern="1200" baseline="0">
          <a:solidFill>
            <a:schemeClr val="tx2"/>
          </a:solidFill>
          <a:latin typeface="+mn-lt"/>
          <a:ea typeface="+mn-ea"/>
          <a:cs typeface="+mn-cs"/>
        </a:defRPr>
      </a:lvl3pPr>
      <a:lvl4pPr marL="1257300" indent="-342900" algn="l" rtl="0" eaLnBrk="1" latinLnBrk="0" hangingPunct="1">
        <a:spcBef>
          <a:spcPts val="350"/>
        </a:spcBef>
        <a:buClr>
          <a:schemeClr val="tx2"/>
        </a:buClr>
        <a:buFont typeface="Lucida Sans Unicode" panose="020B0602030504020204" pitchFamily="34" charset="0"/>
        <a:buChar char="–"/>
        <a:defRPr kumimoji="0" sz="1900" kern="1200" baseline="0">
          <a:solidFill>
            <a:schemeClr val="tx2"/>
          </a:solidFill>
          <a:latin typeface="+mn-lt"/>
          <a:ea typeface="+mn-ea"/>
          <a:cs typeface="+mn-cs"/>
        </a:defRPr>
      </a:lvl4pPr>
      <a:lvl5pPr marL="1371600" indent="-228600" algn="l" rtl="0" eaLnBrk="1" latinLnBrk="0" hangingPunct="1">
        <a:spcBef>
          <a:spcPts val="350"/>
        </a:spcBef>
        <a:buClr>
          <a:schemeClr val="tx2"/>
        </a:buClr>
        <a:buFont typeface="Arial" panose="020B0604020202020204" pitchFamily="34" charset="0"/>
        <a:buChar char="•"/>
        <a:defRPr kumimoji="0" sz="1800" kern="1200" baseline="0">
          <a:solidFill>
            <a:schemeClr val="tx2"/>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uretylearn.org/wp-content/uploads/2014/01/M8_SuretyLearn-construction-Risks-201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19200"/>
            <a:ext cx="9144000" cy="6705600"/>
          </a:xfrm>
        </p:spPr>
        <p:txBody>
          <a:bodyPr>
            <a:normAutofit fontScale="90000"/>
          </a:bodyPr>
          <a:lstStyle/>
          <a:p>
            <a:pPr algn="ctr"/>
            <a:r>
              <a:rPr lang="en-US" dirty="0" smtClean="0">
                <a:solidFill>
                  <a:srgbClr val="0070C0"/>
                </a:solidFill>
                <a:effectLst/>
              </a:rPr>
              <a:t>What Small and Emerging Contractors Need to Know</a:t>
            </a:r>
            <a:br>
              <a:rPr lang="en-US" dirty="0" smtClean="0">
                <a:solidFill>
                  <a:srgbClr val="0070C0"/>
                </a:solidFill>
                <a:effectLst/>
              </a:rPr>
            </a:br>
            <a:r>
              <a:rPr lang="en-US" dirty="0">
                <a:effectLst/>
              </a:rPr>
              <a:t/>
            </a:r>
            <a:br>
              <a:rPr lang="en-US" dirty="0">
                <a:effectLst/>
              </a:rPr>
            </a:br>
            <a:r>
              <a:rPr lang="en-US" sz="4900" dirty="0" smtClean="0">
                <a:effectLst/>
              </a:rPr>
              <a:t>Introduction to </a:t>
            </a:r>
            <a:br>
              <a:rPr lang="en-US" sz="4900" dirty="0" smtClean="0">
                <a:effectLst/>
              </a:rPr>
            </a:br>
            <a:r>
              <a:rPr lang="en-US" sz="4900" dirty="0" smtClean="0">
                <a:effectLst/>
              </a:rPr>
              <a:t>Construction Risks and </a:t>
            </a:r>
            <a:br>
              <a:rPr lang="en-US" sz="4900" dirty="0" smtClean="0">
                <a:effectLst/>
              </a:rPr>
            </a:br>
            <a:r>
              <a:rPr lang="en-US" sz="4900" dirty="0" smtClean="0">
                <a:effectLst/>
              </a:rPr>
              <a:t>Contracting Practices</a:t>
            </a:r>
            <a:br>
              <a:rPr lang="en-US" sz="4900" dirty="0" smtClean="0">
                <a:effectLst/>
              </a:rPr>
            </a:br>
            <a:r>
              <a:rPr lang="en-US" sz="4900" dirty="0" smtClean="0">
                <a:effectLst/>
              </a:rPr>
              <a:t/>
            </a:r>
            <a:br>
              <a:rPr lang="en-US" sz="4900" dirty="0" smtClean="0">
                <a:effectLst/>
              </a:rPr>
            </a:br>
            <a:r>
              <a:rPr lang="en-US" sz="4900" dirty="0">
                <a:effectLst/>
              </a:rPr>
              <a:t/>
            </a:r>
            <a:br>
              <a:rPr lang="en-US" sz="4900" dirty="0">
                <a:effectLst/>
              </a:rPr>
            </a:br>
            <a:r>
              <a:rPr lang="en-US" sz="1200" dirty="0" smtClean="0">
                <a:solidFill>
                  <a:schemeClr val="tx1"/>
                </a:solidFill>
                <a:effectLst/>
              </a:rPr>
              <a:t>© Copyright 2014 NASBP</a:t>
            </a:r>
            <a:r>
              <a:rPr lang="en-US" sz="4900" dirty="0" smtClean="0">
                <a:solidFill>
                  <a:schemeClr val="tx1"/>
                </a:solidFill>
                <a:effectLst/>
              </a:rPr>
              <a:t> </a:t>
            </a:r>
            <a:br>
              <a:rPr lang="en-US" sz="4900" dirty="0" smtClean="0">
                <a:solidFill>
                  <a:schemeClr val="tx1"/>
                </a:solidFill>
                <a:effectLst/>
              </a:rPr>
            </a:br>
            <a:r>
              <a:rPr lang="en-US" dirty="0">
                <a:effectLst/>
              </a:rPr>
              <a:t/>
            </a:r>
            <a:br>
              <a:rPr lang="en-US" dirty="0">
                <a:effectLst/>
              </a:rPr>
            </a:br>
            <a:r>
              <a:rPr lang="en-US" dirty="0" smtClean="0">
                <a:effectLst/>
              </a:rPr>
              <a:t/>
            </a:r>
            <a:br>
              <a:rPr lang="en-US" dirty="0" smtClean="0">
                <a:effectLst/>
              </a:rPr>
            </a:br>
            <a:endParaRPr lang="en-US" dirty="0">
              <a:effectLst/>
            </a:endParaRPr>
          </a:p>
        </p:txBody>
      </p:sp>
    </p:spTree>
    <p:extLst>
      <p:ext uri="{BB962C8B-B14F-4D97-AF65-F5344CB8AC3E}">
        <p14:creationId xmlns:p14="http://schemas.microsoft.com/office/powerpoint/2010/main" val="2801241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458199" cy="990600"/>
          </a:xfrm>
        </p:spPr>
        <p:txBody>
          <a:bodyPr>
            <a:normAutofit fontScale="90000"/>
          </a:bodyPr>
          <a:lstStyle/>
          <a:p>
            <a:r>
              <a:rPr lang="en-US" dirty="0" smtClean="0"/>
              <a:t>Industry Standard Form Contracts</a:t>
            </a:r>
            <a:endParaRPr lang="en-US" dirty="0"/>
          </a:p>
        </p:txBody>
      </p:sp>
      <p:sp>
        <p:nvSpPr>
          <p:cNvPr id="10" name="Content Placeholder 2"/>
          <p:cNvSpPr>
            <a:spLocks noGrp="1"/>
          </p:cNvSpPr>
          <p:nvPr>
            <p:ph sz="half" idx="4294967295"/>
          </p:nvPr>
        </p:nvSpPr>
        <p:spPr>
          <a:xfrm>
            <a:off x="685800" y="1524000"/>
            <a:ext cx="8458200" cy="4576849"/>
          </a:xfrm>
        </p:spPr>
        <p:txBody>
          <a:bodyPr>
            <a:normAutofit/>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r>
              <a:rPr lang="en-US" dirty="0" smtClean="0"/>
              <a:t>American Institute of Architects (AIA)</a:t>
            </a:r>
          </a:p>
          <a:p>
            <a:r>
              <a:rPr lang="en-US" dirty="0" err="1" smtClean="0"/>
              <a:t>ConsensusDOCS</a:t>
            </a:r>
            <a:endParaRPr lang="en-US" dirty="0" smtClean="0"/>
          </a:p>
          <a:p>
            <a:r>
              <a:rPr lang="en-US" dirty="0" smtClean="0"/>
              <a:t>Engineers Joint Contract Documents Committee (EJCDC)</a:t>
            </a:r>
          </a:p>
          <a:p>
            <a:r>
              <a:rPr lang="en-US" dirty="0" smtClean="0"/>
              <a:t>Design-Build Institute of America (DBIA) </a:t>
            </a:r>
          </a:p>
          <a:p>
            <a:r>
              <a:rPr lang="en-US" dirty="0" smtClean="0"/>
              <a:t>Others</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2947830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Industry Standard Forms</a:t>
            </a:r>
            <a:endParaRPr lang="en-US" dirty="0"/>
          </a:p>
        </p:txBody>
      </p:sp>
      <p:sp>
        <p:nvSpPr>
          <p:cNvPr id="10" name="Content Placeholder 2"/>
          <p:cNvSpPr>
            <a:spLocks noGrp="1"/>
          </p:cNvSpPr>
          <p:nvPr>
            <p:ph sz="half" idx="4294967295"/>
          </p:nvPr>
        </p:nvSpPr>
        <p:spPr>
          <a:xfrm>
            <a:off x="499273" y="1447800"/>
            <a:ext cx="8644727" cy="4653049"/>
          </a:xfrm>
        </p:spPr>
        <p:txBody>
          <a:bodyPr>
            <a:normAutofit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r>
              <a:rPr lang="en-US" dirty="0" smtClean="0"/>
              <a:t>Developed by knowledgeable drafters</a:t>
            </a:r>
          </a:p>
          <a:p>
            <a:r>
              <a:rPr lang="en-US" dirty="0" smtClean="0"/>
              <a:t>Seek consensus positions through dialogue with stakeholders</a:t>
            </a:r>
          </a:p>
          <a:p>
            <a:r>
              <a:rPr lang="en-US" dirty="0" smtClean="0"/>
              <a:t>Generally represent prevailing customs and practices and are good sources for industry best practices</a:t>
            </a:r>
          </a:p>
          <a:p>
            <a:r>
              <a:rPr lang="en-US" dirty="0" smtClean="0"/>
              <a:t>Revised regularly to comport with legal trends</a:t>
            </a:r>
          </a:p>
          <a:p>
            <a:r>
              <a:rPr lang="en-US" dirty="0" smtClean="0"/>
              <a:t>Popular because they are familiar to industry players and, therefore, may expedite transactions</a:t>
            </a:r>
          </a:p>
          <a:p>
            <a:r>
              <a:rPr lang="en-US" dirty="0" smtClean="0"/>
              <a:t>Many </a:t>
            </a:r>
            <a:r>
              <a:rPr lang="en-US" dirty="0"/>
              <a:t>have considerable legal precedent</a:t>
            </a:r>
          </a:p>
          <a:p>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2536954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Cautions About Working with Standard Form Contracts</a:t>
            </a:r>
            <a:endParaRPr lang="en-US" dirty="0"/>
          </a:p>
        </p:txBody>
      </p:sp>
      <p:sp>
        <p:nvSpPr>
          <p:cNvPr id="10" name="Content Placeholder 2"/>
          <p:cNvSpPr>
            <a:spLocks noGrp="1"/>
          </p:cNvSpPr>
          <p:nvPr>
            <p:ph sz="half" idx="4294967295"/>
          </p:nvPr>
        </p:nvSpPr>
        <p:spPr>
          <a:xfrm>
            <a:off x="499273" y="1524000"/>
            <a:ext cx="8644727" cy="4724400"/>
          </a:xfrm>
        </p:spPr>
        <p:txBody>
          <a:bodyPr>
            <a:normAutofit fontScale="850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r>
              <a:rPr lang="en-US" dirty="0" smtClean="0"/>
              <a:t>Read the form in its entirety—always.</a:t>
            </a:r>
          </a:p>
          <a:p>
            <a:r>
              <a:rPr lang="en-US" dirty="0" smtClean="0"/>
              <a:t>Modify to address specific project and jurisdictional requirements.</a:t>
            </a:r>
          </a:p>
          <a:p>
            <a:r>
              <a:rPr lang="en-US" dirty="0" smtClean="0"/>
              <a:t>Understand that standard forms incorporate some level of drafter/institutional bias.</a:t>
            </a:r>
          </a:p>
          <a:p>
            <a:r>
              <a:rPr lang="en-US" dirty="0" smtClean="0"/>
              <a:t>Use only with coordinated documents, so there are no conflicting terms and conditions in the various project documents.</a:t>
            </a:r>
          </a:p>
          <a:p>
            <a:r>
              <a:rPr lang="en-US" dirty="0" smtClean="0"/>
              <a:t>Note the edition/year of each form publication.</a:t>
            </a:r>
          </a:p>
          <a:p>
            <a:r>
              <a:rPr lang="en-US" dirty="0" smtClean="0"/>
              <a:t>Pay special attention to capitalized words and defined terms.</a:t>
            </a:r>
          </a:p>
          <a:p>
            <a:r>
              <a:rPr lang="en-US" dirty="0" smtClean="0"/>
              <a:t>Seek advice of counsel about the legal implications of the terms of the contract and work with counsel to negotiate the terms, if needed.</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12</a:t>
            </a:fld>
            <a:endParaRPr lang="en-US">
              <a:solidFill>
                <a:prstClr val="white"/>
              </a:solidFill>
            </a:endParaRPr>
          </a:p>
        </p:txBody>
      </p:sp>
    </p:spTree>
    <p:extLst>
      <p:ext uri="{BB962C8B-B14F-4D97-AF65-F5344CB8AC3E}">
        <p14:creationId xmlns:p14="http://schemas.microsoft.com/office/powerpoint/2010/main" val="2833045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90600"/>
          </a:xfrm>
        </p:spPr>
        <p:txBody>
          <a:bodyPr>
            <a:normAutofit fontScale="90000"/>
          </a:bodyPr>
          <a:lstStyle/>
          <a:p>
            <a:r>
              <a:rPr lang="en-US" dirty="0" smtClean="0"/>
              <a:t>Contractor Checklists to Identify, Assess and Manage Risks on a Project</a:t>
            </a:r>
            <a:endParaRPr lang="en-US" dirty="0"/>
          </a:p>
        </p:txBody>
      </p:sp>
      <p:sp>
        <p:nvSpPr>
          <p:cNvPr id="10" name="Content Placeholder 2"/>
          <p:cNvSpPr>
            <a:spLocks noGrp="1"/>
          </p:cNvSpPr>
          <p:nvPr>
            <p:ph sz="half" idx="4294967295"/>
          </p:nvPr>
        </p:nvSpPr>
        <p:spPr>
          <a:xfrm>
            <a:off x="499273" y="1447800"/>
            <a:ext cx="8644727" cy="4800600"/>
          </a:xfrm>
        </p:spPr>
        <p:txBody>
          <a:bodyPr>
            <a:normAutofit fontScale="92500"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r>
              <a:rPr lang="en-US" dirty="0" smtClean="0"/>
              <a:t>There are many typical construction risks that might impact a contractor’s success on a project.</a:t>
            </a:r>
          </a:p>
          <a:p>
            <a:r>
              <a:rPr lang="en-US" dirty="0" smtClean="0"/>
              <a:t>To review a series of checklists to help you identify, assess, and manage risks on a specific project, go to </a:t>
            </a:r>
            <a:r>
              <a:rPr lang="en-US" dirty="0" smtClean="0">
                <a:hlinkClick r:id="rId2"/>
              </a:rPr>
              <a:t>http://suretylearn.org/wp-content/uploads/2014/01/M8_SuretyLearn-Construction-Risks-2013.pdf</a:t>
            </a:r>
            <a:r>
              <a:rPr lang="en-US" dirty="0" smtClean="0"/>
              <a:t> to find the article, “A Quick Introduction to Construction Risks and Contracting Practices,” on the </a:t>
            </a:r>
            <a:r>
              <a:rPr lang="en-US" dirty="0" smtClean="0">
                <a:solidFill>
                  <a:srgbClr val="0070C0"/>
                </a:solidFill>
              </a:rPr>
              <a:t>suretylearn.org </a:t>
            </a:r>
            <a:r>
              <a:rPr lang="en-US" dirty="0" smtClean="0"/>
              <a:t>website.</a:t>
            </a:r>
          </a:p>
          <a:p>
            <a:r>
              <a:rPr lang="en-US" dirty="0" smtClean="0"/>
              <a:t>The checklists are found in Appendices </a:t>
            </a:r>
            <a:r>
              <a:rPr lang="en-US" dirty="0"/>
              <a:t>A-I at the end </a:t>
            </a:r>
            <a:r>
              <a:rPr lang="en-US" dirty="0" smtClean="0"/>
              <a:t>of the article.</a:t>
            </a:r>
          </a:p>
        </p:txBody>
      </p:sp>
      <p:pic>
        <p:nvPicPr>
          <p:cNvPr id="8" name="Picture 2" descr="C:\Users\khoffman.000\Desktop\forPP_SuretyLearn-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13</a:t>
            </a:fld>
            <a:endParaRPr lang="en-US">
              <a:solidFill>
                <a:prstClr val="white"/>
              </a:solidFill>
            </a:endParaRPr>
          </a:p>
        </p:txBody>
      </p:sp>
    </p:spTree>
    <p:extLst>
      <p:ext uri="{BB962C8B-B14F-4D97-AF65-F5344CB8AC3E}">
        <p14:creationId xmlns:p14="http://schemas.microsoft.com/office/powerpoint/2010/main" val="817121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370927" cy="5257800"/>
          </a:xfrm>
        </p:spPr>
        <p:txBody>
          <a:bodyPr>
            <a:normAutofit fontScale="90000"/>
          </a:bodyPr>
          <a:lstStyle/>
          <a:p>
            <a:pPr algn="ctr"/>
            <a:r>
              <a:rPr lang="en-US" sz="6700" dirty="0" smtClean="0">
                <a:effectLst/>
              </a:rPr>
              <a:t>suretylearn.org</a:t>
            </a:r>
            <a:r>
              <a:rPr lang="en-US" dirty="0">
                <a:effectLst/>
              </a:rPr>
              <a:t/>
            </a:r>
            <a:br>
              <a:rPr lang="en-US" dirty="0">
                <a:effectLst/>
              </a:rPr>
            </a:br>
            <a:r>
              <a:rPr lang="en-US" dirty="0" smtClean="0">
                <a:solidFill>
                  <a:srgbClr val="0070C0"/>
                </a:solidFill>
                <a:effectLst/>
              </a:rPr>
              <a:t>provides valuable resources and information on growing your small </a:t>
            </a:r>
            <a:r>
              <a:rPr lang="en-US" dirty="0">
                <a:solidFill>
                  <a:srgbClr val="0070C0"/>
                </a:solidFill>
                <a:effectLst/>
              </a:rPr>
              <a:t>construction </a:t>
            </a:r>
            <a:r>
              <a:rPr lang="en-US" dirty="0" smtClean="0">
                <a:solidFill>
                  <a:srgbClr val="0070C0"/>
                </a:solidFill>
                <a:effectLst/>
              </a:rPr>
              <a:t>business and on </a:t>
            </a:r>
            <a:r>
              <a:rPr lang="en-US" dirty="0">
                <a:solidFill>
                  <a:srgbClr val="0070C0"/>
                </a:solidFill>
                <a:effectLst/>
              </a:rPr>
              <a:t>positioning </a:t>
            </a:r>
            <a:r>
              <a:rPr lang="en-US" dirty="0" smtClean="0">
                <a:solidFill>
                  <a:srgbClr val="0070C0"/>
                </a:solidFill>
                <a:effectLst/>
              </a:rPr>
              <a:t>your business </a:t>
            </a:r>
            <a:r>
              <a:rPr lang="en-US" dirty="0">
                <a:solidFill>
                  <a:srgbClr val="0070C0"/>
                </a:solidFill>
                <a:effectLst/>
              </a:rPr>
              <a:t>to </a:t>
            </a:r>
            <a:r>
              <a:rPr lang="en-US" dirty="0" smtClean="0">
                <a:solidFill>
                  <a:srgbClr val="0070C0"/>
                </a:solidFill>
                <a:effectLst/>
              </a:rPr>
              <a:t>qualify for </a:t>
            </a:r>
            <a:r>
              <a:rPr lang="en-US" dirty="0">
                <a:solidFill>
                  <a:srgbClr val="0070C0"/>
                </a:solidFill>
                <a:effectLst/>
              </a:rPr>
              <a:t>surety </a:t>
            </a:r>
            <a:r>
              <a:rPr lang="en-US" dirty="0" smtClean="0">
                <a:solidFill>
                  <a:srgbClr val="0070C0"/>
                </a:solidFill>
                <a:effectLst/>
              </a:rPr>
              <a:t>credit</a:t>
            </a:r>
            <a:r>
              <a:rPr lang="en-US" dirty="0">
                <a:solidFill>
                  <a:srgbClr val="0070C0"/>
                </a:solidFill>
                <a:effectLst/>
              </a:rPr>
              <a:t>.</a:t>
            </a:r>
            <a:br>
              <a:rPr lang="en-US" dirty="0">
                <a:solidFill>
                  <a:srgbClr val="0070C0"/>
                </a:solidFill>
                <a:effectLst/>
              </a:rPr>
            </a:br>
            <a:r>
              <a:rPr lang="en-US" dirty="0" smtClean="0">
                <a:effectLst/>
              </a:rPr>
              <a:t/>
            </a:r>
            <a:br>
              <a:rPr lang="en-US" dirty="0" smtClean="0">
                <a:effectLst/>
              </a:rPr>
            </a:br>
            <a:endParaRPr lang="en-US" dirty="0">
              <a:effectLst/>
            </a:endParaRPr>
          </a:p>
        </p:txBody>
      </p:sp>
    </p:spTree>
    <p:extLst>
      <p:ext uri="{BB962C8B-B14F-4D97-AF65-F5344CB8AC3E}">
        <p14:creationId xmlns:p14="http://schemas.microsoft.com/office/powerpoint/2010/main" val="46862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t>
            </a:r>
            <a:r>
              <a:rPr lang="en-US" dirty="0" smtClean="0"/>
              <a:t>he Nature of Construction</a:t>
            </a:r>
            <a:endParaRPr lang="en-US" dirty="0"/>
          </a:p>
        </p:txBody>
      </p:sp>
      <p:sp>
        <p:nvSpPr>
          <p:cNvPr id="10" name="Content Placeholder 2"/>
          <p:cNvSpPr>
            <a:spLocks noGrp="1"/>
          </p:cNvSpPr>
          <p:nvPr>
            <p:ph sz="half" idx="4294967295"/>
          </p:nvPr>
        </p:nvSpPr>
        <p:spPr>
          <a:xfrm>
            <a:off x="685800" y="1447799"/>
            <a:ext cx="8458200" cy="4653049"/>
          </a:xfrm>
        </p:spPr>
        <p:txBody>
          <a:bodyPr>
            <a:normAutofit fontScale="925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Each construction project is unique.</a:t>
            </a:r>
          </a:p>
          <a:p>
            <a:pPr lvl="0" eaLnBrk="1" latinLnBrk="0" hangingPunct="1"/>
            <a:r>
              <a:rPr lang="en-US" dirty="0" smtClean="0"/>
              <a:t>Contractors must identify risks</a:t>
            </a:r>
            <a:r>
              <a:rPr lang="en-US" dirty="0"/>
              <a:t> </a:t>
            </a:r>
            <a:r>
              <a:rPr lang="en-US" dirty="0" smtClean="0"/>
              <a:t>and exposures to possible loss, including:</a:t>
            </a:r>
          </a:p>
          <a:p>
            <a:pPr lvl="1">
              <a:buFont typeface="Wingdings" panose="05000000000000000000" pitchFamily="2" charset="2"/>
              <a:buChar char="Ø"/>
            </a:pPr>
            <a:r>
              <a:rPr lang="en-US" dirty="0" smtClean="0"/>
              <a:t>Contract formation risks</a:t>
            </a:r>
          </a:p>
          <a:p>
            <a:pPr lvl="1">
              <a:buFont typeface="Wingdings" panose="05000000000000000000" pitchFamily="2" charset="2"/>
              <a:buChar char="Ø"/>
            </a:pPr>
            <a:r>
              <a:rPr lang="en-US" dirty="0" smtClean="0"/>
              <a:t>Entity formation risks</a:t>
            </a:r>
          </a:p>
          <a:p>
            <a:pPr lvl="1">
              <a:buFont typeface="Wingdings" panose="05000000000000000000" pitchFamily="2" charset="2"/>
              <a:buChar char="Ø"/>
            </a:pPr>
            <a:r>
              <a:rPr lang="en-US" dirty="0" smtClean="0"/>
              <a:t>Entity management risks</a:t>
            </a:r>
          </a:p>
          <a:p>
            <a:pPr lvl="1">
              <a:buFont typeface="Wingdings" panose="05000000000000000000" pitchFamily="2" charset="2"/>
              <a:buChar char="Ø"/>
            </a:pPr>
            <a:r>
              <a:rPr lang="en-US" dirty="0" smtClean="0"/>
              <a:t>Expectation risks</a:t>
            </a:r>
          </a:p>
          <a:p>
            <a:pPr lvl="1">
              <a:buFont typeface="Wingdings" panose="05000000000000000000" pitchFamily="2" charset="2"/>
              <a:buChar char="Ø"/>
            </a:pPr>
            <a:r>
              <a:rPr lang="en-US" dirty="0" smtClean="0"/>
              <a:t>Communication risks</a:t>
            </a:r>
          </a:p>
          <a:p>
            <a:pPr lvl="1">
              <a:buFont typeface="Wingdings" panose="05000000000000000000" pitchFamily="2" charset="2"/>
              <a:buChar char="Ø"/>
            </a:pPr>
            <a:r>
              <a:rPr lang="en-US" dirty="0" smtClean="0"/>
              <a:t>Resource risks</a:t>
            </a:r>
          </a:p>
          <a:p>
            <a:pPr lvl="1">
              <a:buFont typeface="Wingdings" panose="05000000000000000000" pitchFamily="2" charset="2"/>
              <a:buChar char="Ø"/>
            </a:pPr>
            <a:r>
              <a:rPr lang="en-US" dirty="0" smtClean="0"/>
              <a:t>Site risks</a:t>
            </a:r>
          </a:p>
          <a:p>
            <a:pPr lvl="1">
              <a:buFont typeface="Wingdings" panose="05000000000000000000" pitchFamily="2" charset="2"/>
              <a:buChar char="Ø"/>
            </a:pPr>
            <a:r>
              <a:rPr lang="en-US" dirty="0" smtClean="0"/>
              <a:t>Force majeure risks</a:t>
            </a:r>
          </a:p>
          <a:p>
            <a:pPr lvl="1">
              <a:buFont typeface="Wingdings" panose="05000000000000000000" pitchFamily="2" charset="2"/>
              <a:buChar char="Ø"/>
            </a:pPr>
            <a:r>
              <a:rPr lang="en-US" dirty="0" smtClean="0"/>
              <a:t>Completion risks</a:t>
            </a:r>
          </a:p>
          <a:p>
            <a:r>
              <a:rPr lang="en-US" dirty="0" smtClean="0"/>
              <a:t>This presentation will focus on contractual risks and how to identify such risks.</a:t>
            </a:r>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2</a:t>
            </a:fld>
            <a:endParaRPr lang="en-US">
              <a:solidFill>
                <a:prstClr val="white"/>
              </a:solidFill>
            </a:endParaRPr>
          </a:p>
        </p:txBody>
      </p:sp>
    </p:spTree>
    <p:extLst>
      <p:ext uri="{BB962C8B-B14F-4D97-AF65-F5344CB8AC3E}">
        <p14:creationId xmlns:p14="http://schemas.microsoft.com/office/powerpoint/2010/main" val="4260588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799" cy="990600"/>
          </a:xfrm>
        </p:spPr>
        <p:txBody>
          <a:bodyPr>
            <a:normAutofit/>
          </a:bodyPr>
          <a:lstStyle/>
          <a:p>
            <a:r>
              <a:rPr lang="en-US" dirty="0" smtClean="0"/>
              <a:t>Construction Contract Is Critical</a:t>
            </a:r>
            <a:endParaRPr lang="en-US" dirty="0"/>
          </a:p>
        </p:txBody>
      </p:sp>
      <p:sp>
        <p:nvSpPr>
          <p:cNvPr id="10" name="Content Placeholder 2"/>
          <p:cNvSpPr>
            <a:spLocks noGrp="1"/>
          </p:cNvSpPr>
          <p:nvPr>
            <p:ph sz="half" idx="4294967295"/>
          </p:nvPr>
        </p:nvSpPr>
        <p:spPr>
          <a:xfrm>
            <a:off x="499273" y="1447799"/>
            <a:ext cx="8644727" cy="4973089"/>
          </a:xfrm>
        </p:spPr>
        <p:txBody>
          <a:bodyPr>
            <a:normAutofit fontScale="925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Statement of relationship between the parties</a:t>
            </a:r>
          </a:p>
          <a:p>
            <a:pPr lvl="1">
              <a:buFont typeface="Wingdings" panose="05000000000000000000" pitchFamily="2" charset="2"/>
              <a:buChar char="Ø"/>
            </a:pPr>
            <a:r>
              <a:rPr lang="en-US" dirty="0" smtClean="0"/>
              <a:t>Obligations</a:t>
            </a:r>
          </a:p>
          <a:p>
            <a:pPr lvl="1">
              <a:buFont typeface="Wingdings" panose="05000000000000000000" pitchFamily="2" charset="2"/>
              <a:buChar char="Ø"/>
            </a:pPr>
            <a:r>
              <a:rPr lang="en-US" dirty="0" smtClean="0"/>
              <a:t>Rights</a:t>
            </a:r>
          </a:p>
          <a:p>
            <a:pPr lvl="1">
              <a:buFont typeface="Wingdings" panose="05000000000000000000" pitchFamily="2" charset="2"/>
              <a:buChar char="Ø"/>
            </a:pPr>
            <a:r>
              <a:rPr lang="en-US" dirty="0" smtClean="0"/>
              <a:t>Procedures</a:t>
            </a:r>
          </a:p>
          <a:p>
            <a:r>
              <a:rPr lang="en-US" dirty="0" smtClean="0"/>
              <a:t>Risk management and mitigation—are risks accounted for and properly allocated?</a:t>
            </a:r>
          </a:p>
          <a:p>
            <a:r>
              <a:rPr lang="en-US" dirty="0" smtClean="0"/>
              <a:t>Bond may incorporate construction contract</a:t>
            </a:r>
          </a:p>
          <a:p>
            <a:r>
              <a:rPr lang="en-US" dirty="0" smtClean="0"/>
              <a:t>READ and UNDERSTAND the contract:  ignorance is not bliss; it can kill the company.</a:t>
            </a:r>
          </a:p>
          <a:p>
            <a:r>
              <a:rPr lang="en-US" dirty="0" smtClean="0"/>
              <a:t>Your surety bond producer can help you spot contractual risk issues.</a:t>
            </a:r>
          </a:p>
          <a:p>
            <a:r>
              <a:rPr lang="en-US" dirty="0" smtClean="0"/>
              <a:t>Consult a knowledgeable construction attorney to analyze the contract and to negotiate changes, if necessary</a:t>
            </a:r>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3</a:t>
            </a:fld>
            <a:endParaRPr lang="en-US">
              <a:solidFill>
                <a:prstClr val="white"/>
              </a:solidFill>
            </a:endParaRPr>
          </a:p>
        </p:txBody>
      </p:sp>
    </p:spTree>
    <p:extLst>
      <p:ext uri="{BB962C8B-B14F-4D97-AF65-F5344CB8AC3E}">
        <p14:creationId xmlns:p14="http://schemas.microsoft.com/office/powerpoint/2010/main" val="2066492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t>
            </a:r>
            <a:r>
              <a:rPr lang="en-US" dirty="0" smtClean="0"/>
              <a:t>he Construction Contract</a:t>
            </a:r>
            <a:endParaRPr lang="en-US" dirty="0"/>
          </a:p>
        </p:txBody>
      </p:sp>
      <p:sp>
        <p:nvSpPr>
          <p:cNvPr id="10" name="Content Placeholder 2"/>
          <p:cNvSpPr>
            <a:spLocks noGrp="1"/>
          </p:cNvSpPr>
          <p:nvPr>
            <p:ph sz="half" idx="4294967295"/>
          </p:nvPr>
        </p:nvSpPr>
        <p:spPr>
          <a:xfrm>
            <a:off x="609600" y="1447800"/>
            <a:ext cx="8534400" cy="4653049"/>
          </a:xfrm>
        </p:spPr>
        <p:txBody>
          <a:bodyPr>
            <a:normAutofit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The term “construction contract” is somewhat confusing because it is NOT just one document.</a:t>
            </a:r>
          </a:p>
          <a:p>
            <a:pPr lvl="0" eaLnBrk="1" latinLnBrk="0" hangingPunct="1"/>
            <a:r>
              <a:rPr lang="en-US" dirty="0" smtClean="0"/>
              <a:t>Each “construction contract” is typically comprised of many documents:</a:t>
            </a:r>
          </a:p>
          <a:p>
            <a:pPr lvl="1">
              <a:buFont typeface="Wingdings" panose="05000000000000000000" pitchFamily="2" charset="2"/>
              <a:buChar char="Ø"/>
            </a:pPr>
            <a:r>
              <a:rPr lang="en-US" dirty="0" smtClean="0"/>
              <a:t>Agreement</a:t>
            </a:r>
          </a:p>
          <a:p>
            <a:pPr lvl="1">
              <a:buFont typeface="Wingdings" panose="05000000000000000000" pitchFamily="2" charset="2"/>
              <a:buChar char="Ø"/>
            </a:pPr>
            <a:r>
              <a:rPr lang="en-US" dirty="0" smtClean="0"/>
              <a:t>General Conditions</a:t>
            </a:r>
            <a:endParaRPr lang="en-US" dirty="0"/>
          </a:p>
          <a:p>
            <a:pPr lvl="1">
              <a:buFont typeface="Wingdings" panose="05000000000000000000" pitchFamily="2" charset="2"/>
              <a:buChar char="Ø"/>
            </a:pPr>
            <a:r>
              <a:rPr lang="en-US" dirty="0" smtClean="0"/>
              <a:t>Supplemental Conditions</a:t>
            </a:r>
          </a:p>
          <a:p>
            <a:pPr lvl="1">
              <a:buFont typeface="Wingdings" panose="05000000000000000000" pitchFamily="2" charset="2"/>
              <a:buChar char="Ø"/>
            </a:pPr>
            <a:r>
              <a:rPr lang="en-US" dirty="0" smtClean="0"/>
              <a:t>Drawings</a:t>
            </a:r>
          </a:p>
          <a:p>
            <a:pPr lvl="1">
              <a:buFont typeface="Wingdings" panose="05000000000000000000" pitchFamily="2" charset="2"/>
              <a:buChar char="Ø"/>
            </a:pPr>
            <a:r>
              <a:rPr lang="en-US" dirty="0" smtClean="0"/>
              <a:t>Specifications</a:t>
            </a:r>
          </a:p>
          <a:p>
            <a:pPr lvl="1">
              <a:buFont typeface="Wingdings" panose="05000000000000000000" pitchFamily="2" charset="2"/>
              <a:buChar char="Ø"/>
            </a:pPr>
            <a:r>
              <a:rPr lang="en-US" dirty="0" smtClean="0"/>
              <a:t>Addenda</a:t>
            </a:r>
          </a:p>
          <a:p>
            <a:pPr lvl="1">
              <a:buFont typeface="Wingdings" panose="05000000000000000000" pitchFamily="2" charset="2"/>
              <a:buChar char="Ø"/>
            </a:pPr>
            <a:r>
              <a:rPr lang="en-US" dirty="0" smtClean="0"/>
              <a:t>Modifications/Change Orders</a:t>
            </a:r>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4</a:t>
            </a:fld>
            <a:endParaRPr lang="en-US">
              <a:solidFill>
                <a:prstClr val="white"/>
              </a:solidFill>
            </a:endParaRPr>
          </a:p>
        </p:txBody>
      </p:sp>
    </p:spTree>
    <p:extLst>
      <p:ext uri="{BB962C8B-B14F-4D97-AF65-F5344CB8AC3E}">
        <p14:creationId xmlns:p14="http://schemas.microsoft.com/office/powerpoint/2010/main" val="734821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799" cy="990600"/>
          </a:xfrm>
        </p:spPr>
        <p:txBody>
          <a:bodyPr>
            <a:normAutofit fontScale="90000"/>
          </a:bodyPr>
          <a:lstStyle/>
          <a:p>
            <a:r>
              <a:rPr lang="en-US" dirty="0" smtClean="0"/>
              <a:t>General Conditions of the Contract</a:t>
            </a:r>
            <a:endParaRPr lang="en-US" dirty="0"/>
          </a:p>
        </p:txBody>
      </p:sp>
      <p:sp>
        <p:nvSpPr>
          <p:cNvPr id="10" name="Content Placeholder 2"/>
          <p:cNvSpPr>
            <a:spLocks noGrp="1"/>
          </p:cNvSpPr>
          <p:nvPr>
            <p:ph sz="half" idx="4294967295"/>
          </p:nvPr>
        </p:nvSpPr>
        <p:spPr>
          <a:xfrm>
            <a:off x="609600" y="1447800"/>
            <a:ext cx="8534400" cy="4800600"/>
          </a:xfrm>
        </p:spPr>
        <p:txBody>
          <a:bodyPr>
            <a:normAutofit fontScale="85000" lnSpcReduction="2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The General Conditions document contains many of the provisions on construction project risks, addressing such matters as:</a:t>
            </a:r>
          </a:p>
          <a:p>
            <a:pPr lvl="1">
              <a:buFont typeface="Wingdings" panose="05000000000000000000" pitchFamily="2" charset="2"/>
              <a:buChar char="Ø"/>
            </a:pPr>
            <a:r>
              <a:rPr lang="en-US" dirty="0" smtClean="0"/>
              <a:t>Responsibilities of the contractor and the owner</a:t>
            </a:r>
          </a:p>
          <a:p>
            <a:pPr lvl="1">
              <a:buFont typeface="Wingdings" panose="05000000000000000000" pitchFamily="2" charset="2"/>
              <a:buChar char="Ø"/>
            </a:pPr>
            <a:r>
              <a:rPr lang="en-US" dirty="0" smtClean="0"/>
              <a:t>Administration of the contract by the owner and/or design professional</a:t>
            </a:r>
          </a:p>
          <a:p>
            <a:pPr lvl="1">
              <a:buFont typeface="Wingdings" panose="05000000000000000000" pitchFamily="2" charset="2"/>
              <a:buChar char="Ø"/>
            </a:pPr>
            <a:r>
              <a:rPr lang="en-US" dirty="0" smtClean="0"/>
              <a:t>Terms relating to separate contractors and to contractor’s subcontractors</a:t>
            </a:r>
          </a:p>
          <a:p>
            <a:pPr lvl="1">
              <a:buFont typeface="Wingdings" panose="05000000000000000000" pitchFamily="2" charset="2"/>
              <a:buChar char="Ø"/>
            </a:pPr>
            <a:r>
              <a:rPr lang="en-US" dirty="0" smtClean="0"/>
              <a:t>Procedures for initiating changes in the work</a:t>
            </a:r>
          </a:p>
          <a:p>
            <a:pPr lvl="1">
              <a:buFont typeface="Wingdings" panose="05000000000000000000" pitchFamily="2" charset="2"/>
              <a:buChar char="Ø"/>
            </a:pPr>
            <a:r>
              <a:rPr lang="en-US" dirty="0" smtClean="0"/>
              <a:t>Procedures for resolving disputes and claims</a:t>
            </a:r>
          </a:p>
          <a:p>
            <a:pPr lvl="1">
              <a:buFont typeface="Wingdings" panose="05000000000000000000" pitchFamily="2" charset="2"/>
              <a:buChar char="Ø"/>
            </a:pPr>
            <a:r>
              <a:rPr lang="en-US" dirty="0" smtClean="0"/>
              <a:t>Provisions addressing delays and time for performance</a:t>
            </a:r>
          </a:p>
          <a:p>
            <a:pPr lvl="1">
              <a:buFont typeface="Wingdings" panose="05000000000000000000" pitchFamily="2" charset="2"/>
              <a:buChar char="Ø"/>
            </a:pPr>
            <a:r>
              <a:rPr lang="en-US" dirty="0" smtClean="0"/>
              <a:t>Procedures for payments</a:t>
            </a:r>
          </a:p>
          <a:p>
            <a:pPr lvl="1">
              <a:buFont typeface="Wingdings" panose="05000000000000000000" pitchFamily="2" charset="2"/>
              <a:buChar char="Ø"/>
            </a:pPr>
            <a:r>
              <a:rPr lang="en-US" dirty="0" smtClean="0"/>
              <a:t>Requirements for indemnity, insurance, and bonds</a:t>
            </a:r>
          </a:p>
          <a:p>
            <a:pPr lvl="1">
              <a:buFont typeface="Wingdings" panose="05000000000000000000" pitchFamily="2" charset="2"/>
              <a:buChar char="Ø"/>
            </a:pPr>
            <a:r>
              <a:rPr lang="en-US" dirty="0" smtClean="0"/>
              <a:t>Procedures for contract suspension and termination</a:t>
            </a:r>
          </a:p>
          <a:p>
            <a:pPr lvl="1">
              <a:buFont typeface="Wingdings" panose="05000000000000000000" pitchFamily="2" charset="2"/>
              <a:buChar char="Ø"/>
            </a:pPr>
            <a:r>
              <a:rPr lang="en-US" dirty="0" smtClean="0"/>
              <a:t>Procedures for project close-out</a:t>
            </a:r>
          </a:p>
          <a:p>
            <a:pPr lvl="1">
              <a:buFont typeface="Wingdings" panose="05000000000000000000" pitchFamily="2" charset="2"/>
              <a:buChar char="Ø"/>
            </a:pPr>
            <a:r>
              <a:rPr lang="en-US" dirty="0" smtClean="0"/>
              <a:t>Miscellaneous terms, such as governing law</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2247036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066800"/>
          </a:xfrm>
        </p:spPr>
        <p:txBody>
          <a:bodyPr>
            <a:normAutofit fontScale="90000"/>
          </a:bodyPr>
          <a:lstStyle/>
          <a:p>
            <a:r>
              <a:rPr lang="en-US" dirty="0" smtClean="0"/>
              <a:t>How to Evaluate </a:t>
            </a:r>
            <a:r>
              <a:rPr lang="en-US" dirty="0"/>
              <a:t>C</a:t>
            </a:r>
            <a:r>
              <a:rPr lang="en-US" dirty="0" smtClean="0"/>
              <a:t>ontractual Risks</a:t>
            </a:r>
            <a:endParaRPr lang="en-US" dirty="0"/>
          </a:p>
        </p:txBody>
      </p:sp>
      <p:sp>
        <p:nvSpPr>
          <p:cNvPr id="10" name="Content Placeholder 2"/>
          <p:cNvSpPr>
            <a:spLocks noGrp="1"/>
          </p:cNvSpPr>
          <p:nvPr>
            <p:ph sz="half" idx="4294967295"/>
          </p:nvPr>
        </p:nvSpPr>
        <p:spPr>
          <a:xfrm>
            <a:off x="499273" y="1447800"/>
            <a:ext cx="8644727" cy="4653049"/>
          </a:xfrm>
        </p:spPr>
        <p:txBody>
          <a:bodyPr>
            <a:normAutofit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lvl="0" eaLnBrk="1" latinLnBrk="0" hangingPunct="1"/>
            <a:r>
              <a:rPr lang="en-US" dirty="0" smtClean="0"/>
              <a:t>What are the specific risks present on this project that can be addressed contractually?</a:t>
            </a:r>
          </a:p>
          <a:p>
            <a:pPr lvl="0" eaLnBrk="1" latinLnBrk="0" hangingPunct="1"/>
            <a:r>
              <a:rPr lang="en-US" dirty="0" smtClean="0"/>
              <a:t>Which party is in the best position to evaluate, control, manage and assume the risk?</a:t>
            </a:r>
          </a:p>
          <a:p>
            <a:pPr lvl="0" eaLnBrk="1" latinLnBrk="0" hangingPunct="1"/>
            <a:r>
              <a:rPr lang="en-US" dirty="0" smtClean="0"/>
              <a:t>What is the probability of a specific risk occurring?</a:t>
            </a:r>
          </a:p>
          <a:p>
            <a:pPr lvl="0" eaLnBrk="1" latinLnBrk="0" hangingPunct="1"/>
            <a:r>
              <a:rPr lang="en-US" dirty="0" smtClean="0"/>
              <a:t>What are the consequences if the specific risk occurs?</a:t>
            </a:r>
          </a:p>
          <a:p>
            <a:pPr lvl="0" eaLnBrk="1" latinLnBrk="0" hangingPunct="1"/>
            <a:r>
              <a:rPr lang="en-US" dirty="0" smtClean="0"/>
              <a:t>Is the specific risk insurable?</a:t>
            </a:r>
          </a:p>
          <a:p>
            <a:pPr lvl="0" eaLnBrk="1" latinLnBrk="0" hangingPunct="1"/>
            <a:r>
              <a:rPr lang="en-US" dirty="0" smtClean="0"/>
              <a:t>What are the overall risks presented by this contract?</a:t>
            </a:r>
          </a:p>
          <a:p>
            <a:pPr lvl="1"/>
            <a:endParaRPr lang="en-US" dirty="0" smtClean="0"/>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val="1107038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Contractual Risk</a:t>
            </a:r>
            <a:endParaRPr lang="en-US" dirty="0"/>
          </a:p>
        </p:txBody>
      </p:sp>
      <p:sp>
        <p:nvSpPr>
          <p:cNvPr id="10" name="Content Placeholder 2"/>
          <p:cNvSpPr>
            <a:spLocks noGrp="1"/>
          </p:cNvSpPr>
          <p:nvPr>
            <p:ph sz="half" idx="4294967295"/>
          </p:nvPr>
        </p:nvSpPr>
        <p:spPr>
          <a:xfrm>
            <a:off x="685800" y="1524000"/>
            <a:ext cx="8458200" cy="4576849"/>
          </a:xfrm>
        </p:spPr>
        <p:txBody>
          <a:bodyPr>
            <a:normAutofit/>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r>
              <a:rPr lang="en-US" dirty="0" smtClean="0"/>
              <a:t>Risk Choices</a:t>
            </a:r>
          </a:p>
          <a:p>
            <a:pPr lvl="1">
              <a:buFont typeface="Wingdings" panose="05000000000000000000" pitchFamily="2" charset="2"/>
              <a:buChar char="Ø"/>
            </a:pPr>
            <a:r>
              <a:rPr lang="en-US" dirty="0" smtClean="0"/>
              <a:t>Assume the risk</a:t>
            </a:r>
          </a:p>
          <a:p>
            <a:pPr lvl="1">
              <a:buFont typeface="Wingdings" panose="05000000000000000000" pitchFamily="2" charset="2"/>
              <a:buChar char="Ø"/>
            </a:pPr>
            <a:r>
              <a:rPr lang="en-US" dirty="0" smtClean="0"/>
              <a:t>Share the risk</a:t>
            </a:r>
          </a:p>
          <a:p>
            <a:pPr lvl="1">
              <a:buFont typeface="Wingdings" panose="05000000000000000000" pitchFamily="2" charset="2"/>
              <a:buChar char="Ø"/>
            </a:pPr>
            <a:r>
              <a:rPr lang="en-US" dirty="0" smtClean="0"/>
              <a:t>Transfer the risk</a:t>
            </a:r>
          </a:p>
          <a:p>
            <a:r>
              <a:rPr lang="en-US" dirty="0" smtClean="0"/>
              <a:t>Risk Allocation Strategy</a:t>
            </a:r>
          </a:p>
          <a:p>
            <a:pPr lvl="1">
              <a:buFont typeface="Wingdings" panose="05000000000000000000" pitchFamily="2" charset="2"/>
              <a:buChar char="Ø"/>
            </a:pPr>
            <a:r>
              <a:rPr lang="en-US" dirty="0" smtClean="0"/>
              <a:t>Allocate a specific project risk to the party that is best able to control and manage the risk and to benefit from assuming such risk.</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7</a:t>
            </a:fld>
            <a:endParaRPr lang="en-US">
              <a:solidFill>
                <a:prstClr val="white"/>
              </a:solidFill>
            </a:endParaRPr>
          </a:p>
        </p:txBody>
      </p:sp>
    </p:spTree>
    <p:extLst>
      <p:ext uri="{BB962C8B-B14F-4D97-AF65-F5344CB8AC3E}">
        <p14:creationId xmlns:p14="http://schemas.microsoft.com/office/powerpoint/2010/main" val="2339741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Know if We Have a “Good Contract”?</a:t>
            </a:r>
            <a:endParaRPr lang="en-US" dirty="0"/>
          </a:p>
        </p:txBody>
      </p:sp>
      <p:sp>
        <p:nvSpPr>
          <p:cNvPr id="10" name="Content Placeholder 2"/>
          <p:cNvSpPr>
            <a:spLocks noGrp="1"/>
          </p:cNvSpPr>
          <p:nvPr>
            <p:ph sz="half" idx="4294967295"/>
          </p:nvPr>
        </p:nvSpPr>
        <p:spPr>
          <a:xfrm>
            <a:off x="685800" y="1524000"/>
            <a:ext cx="8458200" cy="4576849"/>
          </a:xfrm>
        </p:spPr>
        <p:txBody>
          <a:bodyPr>
            <a:normAutofit/>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pPr marL="109728" indent="0">
              <a:buNone/>
            </a:pPr>
            <a:r>
              <a:rPr lang="en-US" dirty="0" smtClean="0"/>
              <a:t>“A good contract clearly informs each party what it must do and to what it is entitled.  It also informs each party of its rights if the other party does not perform as promised.  It anticipates the likely problems and resolves them clearly and in a way that strikes the parties as reflecting a proper allocation of risks and responsibilities.”</a:t>
            </a:r>
          </a:p>
          <a:p>
            <a:pPr marL="109728" indent="0">
              <a:buNone/>
            </a:pPr>
            <a:endParaRPr lang="en-US" dirty="0" smtClean="0"/>
          </a:p>
          <a:p>
            <a:pPr marL="109728" indent="0">
              <a:buNone/>
            </a:pPr>
            <a:r>
              <a:rPr lang="en-US" dirty="0"/>
              <a:t>	</a:t>
            </a:r>
            <a:r>
              <a:rPr lang="en-US" dirty="0" smtClean="0"/>
              <a:t>             --Law Professor Justin Sweet</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8</a:t>
            </a:fld>
            <a:endParaRPr lang="en-US">
              <a:solidFill>
                <a:prstClr val="white"/>
              </a:solidFill>
            </a:endParaRPr>
          </a:p>
        </p:txBody>
      </p:sp>
    </p:spTree>
    <p:extLst>
      <p:ext uri="{BB962C8B-B14F-4D97-AF65-F5344CB8AC3E}">
        <p14:creationId xmlns:p14="http://schemas.microsoft.com/office/powerpoint/2010/main" val="4148566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763000" cy="990600"/>
          </a:xfrm>
        </p:spPr>
        <p:txBody>
          <a:bodyPr>
            <a:normAutofit fontScale="90000"/>
          </a:bodyPr>
          <a:lstStyle/>
          <a:p>
            <a:r>
              <a:rPr lang="en-US" dirty="0" smtClean="0"/>
              <a:t>Importance of Using Balanced Contracts with Proper Risk Allocation</a:t>
            </a:r>
            <a:endParaRPr lang="en-US" dirty="0"/>
          </a:p>
        </p:txBody>
      </p:sp>
      <p:sp>
        <p:nvSpPr>
          <p:cNvPr id="10" name="Content Placeholder 2"/>
          <p:cNvSpPr>
            <a:spLocks noGrp="1"/>
          </p:cNvSpPr>
          <p:nvPr>
            <p:ph sz="half" idx="4294967295"/>
          </p:nvPr>
        </p:nvSpPr>
        <p:spPr>
          <a:xfrm>
            <a:off x="685800" y="1524000"/>
            <a:ext cx="8458200" cy="4576849"/>
          </a:xfrm>
        </p:spPr>
        <p:txBody>
          <a:bodyPr>
            <a:normAutofit fontScale="92500" lnSpcReduction="10000"/>
          </a:bodyPr>
          <a:lstStyle>
            <a:lvl1pPr marL="365760" indent="-256032">
              <a:buFont typeface="Arial" panose="020B0604020202020204" pitchFamily="34" charset="0"/>
              <a:buChar char="•"/>
              <a:defRPr sz="2800"/>
            </a:lvl1pPr>
            <a:lvl2pPr marL="736092" indent="-342900">
              <a:buFont typeface="Lucida Sans Unicode" panose="020B0602030504020204" pitchFamily="34" charset="0"/>
              <a:buChar char="–"/>
              <a:defRPr sz="2400"/>
            </a:lvl2pPr>
            <a:lvl3pPr>
              <a:defRPr sz="2000"/>
            </a:lvl3pPr>
            <a:lvl4pPr>
              <a:defRPr sz="1800"/>
            </a:lvl4pPr>
            <a:lvl5pPr>
              <a:defRPr sz="1800"/>
            </a:lvl5pPr>
            <a:extLst/>
          </a:lstStyle>
          <a:p>
            <a:r>
              <a:rPr lang="en-US" dirty="0" smtClean="0"/>
              <a:t>Provides many benefits to the project participants and to the project</a:t>
            </a:r>
          </a:p>
          <a:p>
            <a:r>
              <a:rPr lang="en-US" dirty="0" smtClean="0"/>
              <a:t>Stimulates competition; increases pool of qualified contractors and subcontractors interested in the project</a:t>
            </a:r>
          </a:p>
          <a:p>
            <a:r>
              <a:rPr lang="en-US" dirty="0" smtClean="0"/>
              <a:t>Fosters </a:t>
            </a:r>
            <a:r>
              <a:rPr lang="en-US" dirty="0"/>
              <a:t>positive project </a:t>
            </a:r>
            <a:r>
              <a:rPr lang="en-US" dirty="0" smtClean="0"/>
              <a:t>relationships, thereby reducing an adversarial mentality </a:t>
            </a:r>
          </a:p>
          <a:p>
            <a:r>
              <a:rPr lang="en-US" dirty="0" smtClean="0"/>
              <a:t>With fewer uncertainties caused by unfairly allocated risks, avoids addition of time and cost contingencies to cover unreasonable risks</a:t>
            </a:r>
          </a:p>
          <a:p>
            <a:r>
              <a:rPr lang="en-US" dirty="0" smtClean="0"/>
              <a:t>Enhances business reputation</a:t>
            </a:r>
          </a:p>
        </p:txBody>
      </p:sp>
      <p:pic>
        <p:nvPicPr>
          <p:cNvPr id="8" name="Picture 2" descr="C:\Users\khoffman.000\Desktop\forPP_SuretyLearn-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5309" y="6100849"/>
            <a:ext cx="1561172" cy="64008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flipV="1">
            <a:off x="5867400" y="1066800"/>
            <a:ext cx="0" cy="21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4F5B858-4C53-4982-B375-79BE1F73FEC3}"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3213109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7">
      <a:dk1>
        <a:sysClr val="windowText" lastClr="000000"/>
      </a:dk1>
      <a:lt1>
        <a:sysClr val="window" lastClr="FFFFFF"/>
      </a:lt1>
      <a:dk2>
        <a:srgbClr val="775F55"/>
      </a:dk2>
      <a:lt2>
        <a:srgbClr val="72553A"/>
      </a:lt2>
      <a:accent1>
        <a:srgbClr val="457AA5"/>
      </a:accent1>
      <a:accent2>
        <a:srgbClr val="DD8047"/>
      </a:accent2>
      <a:accent3>
        <a:srgbClr val="AF9E4B"/>
      </a:accent3>
      <a:accent4>
        <a:srgbClr val="D8B25C"/>
      </a:accent4>
      <a:accent5>
        <a:srgbClr val="7BA79D"/>
      </a:accent5>
      <a:accent6>
        <a:srgbClr val="968C8C"/>
      </a:accent6>
      <a:hlink>
        <a:srgbClr val="72553A"/>
      </a:hlink>
      <a:folHlink>
        <a:srgbClr val="72553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823</Words>
  <Application>Microsoft Office PowerPoint</Application>
  <PresentationFormat>On-screen Show (4:3)</PresentationFormat>
  <Paragraphs>110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What Small and Emerging Contractors Need to Know  Introduction to  Construction Risks and  Contracting Practices   © Copyright 2014 NASBP    </vt:lpstr>
      <vt:lpstr>The Nature of Construction</vt:lpstr>
      <vt:lpstr>Construction Contract Is Critical</vt:lpstr>
      <vt:lpstr>The Construction Contract</vt:lpstr>
      <vt:lpstr>General Conditions of the Contract</vt:lpstr>
      <vt:lpstr>How to Evaluate Contractual Risks</vt:lpstr>
      <vt:lpstr>Contractual Risk</vt:lpstr>
      <vt:lpstr>How Do We Know if We Have a “Good Contract”?</vt:lpstr>
      <vt:lpstr>Importance of Using Balanced Contracts with Proper Risk Allocation</vt:lpstr>
      <vt:lpstr>Industry Standard Form Contracts</vt:lpstr>
      <vt:lpstr>Industry Standard Forms</vt:lpstr>
      <vt:lpstr>Cautions About Working with Standard Form Contracts</vt:lpstr>
      <vt:lpstr>Contractor Checklists to Identify, Assess and Manage Risks on a Project</vt:lpstr>
      <vt:lpstr>suretylearn.org provides valuable resources and information on growing your small construction business and on positioning your business to qualify for surety credit.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Small and Emerging Contractors Need to Know  Construction Contracts: Analyzing Risk and Understanding the Bid Process    </dc:title>
  <dc:creator>Martha Perkins</dc:creator>
  <cp:lastModifiedBy>Martha Perkins</cp:lastModifiedBy>
  <cp:revision>24</cp:revision>
  <cp:lastPrinted>2014-05-23T12:42:49Z</cp:lastPrinted>
  <dcterms:created xsi:type="dcterms:W3CDTF">2014-05-14T16:07:22Z</dcterms:created>
  <dcterms:modified xsi:type="dcterms:W3CDTF">2014-06-03T16:10:41Z</dcterms:modified>
</cp:coreProperties>
</file>