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70" r:id="rId5"/>
    <p:sldId id="261" r:id="rId6"/>
    <p:sldId id="262" r:id="rId7"/>
    <p:sldId id="264" r:id="rId8"/>
    <p:sldId id="265" r:id="rId9"/>
    <p:sldId id="266" r:id="rId10"/>
    <p:sldId id="268" r:id="rId11"/>
    <p:sldId id="272" r:id="rId12"/>
    <p:sldId id="271" r:id="rId13"/>
    <p:sldId id="259" r:id="rId1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727032" y="6407944"/>
            <a:ext cx="1920240" cy="182880"/>
          </a:xfrm>
        </p:spPr>
        <p:txBody>
          <a:bodyPr/>
          <a:lstStyle>
            <a:extLst/>
          </a:lstStyle>
          <a:p>
            <a:fld id="{3C42F0F9-41F6-4F15-A287-B49152F86501}" type="datetime1">
              <a:rPr lang="en-US" smtClean="0">
                <a:solidFill>
                  <a:prstClr val="black"/>
                </a:solidFill>
              </a:rPr>
              <a:pPr/>
              <a:t>6/9/2014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24F5B858-4C53-4982-B375-79BE1F73FEC3}"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a:xfrm>
            <a:off x="533400" y="2286000"/>
            <a:ext cx="8229600" cy="1143000"/>
          </a:xfrm>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41718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53440" y="1447800"/>
            <a:ext cx="8153400" cy="4386072"/>
          </a:xfrm>
        </p:spPr>
        <p:txBody>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extLst/>
          </a:lstStyle>
          <a:p>
            <a:fld id="{B56A93DC-CD1B-4229-80DD-1F2D0EC97061}" type="datetime1">
              <a:rPr lang="en-US" smtClean="0">
                <a:solidFill>
                  <a:prstClr val="white"/>
                </a:solidFill>
              </a:rPr>
              <a:pPr/>
              <a:t>6/9/2014</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24F5B858-4C53-4982-B375-79BE1F73FEC3}"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a:xfrm>
            <a:off x="796819" y="228600"/>
            <a:ext cx="7893970" cy="990600"/>
          </a:xfrm>
        </p:spPr>
        <p:txBody>
          <a:bodyPr rtlCol="0"/>
          <a:lstStyle>
            <a:extLst/>
          </a:lstStyle>
          <a:p>
            <a:r>
              <a:rPr kumimoji="0" lang="en-US" dirty="0" smtClean="0"/>
              <a:t>Click to edit Master title style</a:t>
            </a:r>
            <a:endParaRPr kumimoji="0" lang="en-US" dirty="0"/>
          </a:p>
        </p:txBody>
      </p:sp>
      <p:pic>
        <p:nvPicPr>
          <p:cNvPr id="9" name="Content Placeholder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6172200"/>
            <a:ext cx="548640" cy="548640"/>
          </a:xfrm>
          <a:prstGeom prst="rect">
            <a:avLst/>
          </a:prstGeom>
        </p:spPr>
      </p:pic>
    </p:spTree>
    <p:extLst>
      <p:ext uri="{BB962C8B-B14F-4D97-AF65-F5344CB8AC3E}">
        <p14:creationId xmlns:p14="http://schemas.microsoft.com/office/powerpoint/2010/main" val="134045758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Master Title Slide</a:t>
            </a:r>
            <a:endParaRPr kumimoji="0" lang="en-US" dirty="0"/>
          </a:p>
        </p:txBody>
      </p:sp>
      <p:sp>
        <p:nvSpPr>
          <p:cNvPr id="30" name="Text Placeholder 29"/>
          <p:cNvSpPr>
            <a:spLocks noGrp="1"/>
          </p:cNvSpPr>
          <p:nvPr>
            <p:ph type="body" idx="1"/>
          </p:nvPr>
        </p:nvSpPr>
        <p:spPr>
          <a:xfrm>
            <a:off x="457200" y="1481328"/>
            <a:ext cx="8229600" cy="4309925"/>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12FDFC-2E76-4211-A9DD-407A7012063E}" type="datetime1">
              <a:rPr lang="en-US" smtClean="0">
                <a:solidFill>
                  <a:prstClr val="black"/>
                </a:solidFill>
              </a:rPr>
              <a:pPr/>
              <a:t>6/9/2014</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F5B858-4C53-4982-B375-79BE1F73FEC3}" type="slidenum">
              <a:rPr lang="en-US" smtClean="0">
                <a:solidFill>
                  <a:prstClr val="black"/>
                </a:solidFill>
              </a:rPr>
              <a:pPr/>
              <a:t>‹#›</a:t>
            </a:fld>
            <a:endParaRPr lang="en-US">
              <a:solidFill>
                <a:prstClr val="black"/>
              </a:solidFill>
            </a:endParaRPr>
          </a:p>
        </p:txBody>
      </p:sp>
      <p:pic>
        <p:nvPicPr>
          <p:cNvPr id="11" name="Picture 2" descr="C:\Users\khoffman.000\Desktop\forPP_SuretyLearn-logo.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95309" y="6126480"/>
            <a:ext cx="1561172" cy="640080"/>
          </a:xfrm>
          <a:prstGeom prst="rect">
            <a:avLst/>
          </a:prstGeom>
          <a:noFill/>
          <a:extLst>
            <a:ext uri="{909E8E84-426E-40DD-AFC4-6F175D3DCCD1}">
              <a14:hiddenFill xmlns:a14="http://schemas.microsoft.com/office/drawing/2010/main">
                <a:solidFill>
                  <a:srgbClr val="FFFFFF"/>
                </a:solidFill>
              </a14:hiddenFill>
            </a:ext>
          </a:extLst>
        </p:spPr>
      </p:pic>
      <p:pic>
        <p:nvPicPr>
          <p:cNvPr id="16" name="Content Placeholder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04800" y="6172200"/>
            <a:ext cx="548640" cy="548640"/>
          </a:xfrm>
          <a:prstGeom prst="rect">
            <a:avLst/>
          </a:prstGeom>
        </p:spPr>
      </p:pic>
    </p:spTree>
    <p:extLst>
      <p:ext uri="{BB962C8B-B14F-4D97-AF65-F5344CB8AC3E}">
        <p14:creationId xmlns:p14="http://schemas.microsoft.com/office/powerpoint/2010/main" val="113980479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tx2"/>
        </a:buClr>
        <a:buSzPct val="68000"/>
        <a:buFont typeface="Arial" panose="020B0604020202020204" pitchFamily="34" charset="0"/>
        <a:buChar char="•"/>
        <a:defRPr kumimoji="0" sz="2700" kern="1200" baseline="0">
          <a:solidFill>
            <a:schemeClr val="tx2"/>
          </a:solidFill>
          <a:latin typeface="+mn-lt"/>
          <a:ea typeface="+mn-ea"/>
          <a:cs typeface="+mn-cs"/>
        </a:defRPr>
      </a:lvl1pPr>
      <a:lvl2pPr marL="736092" indent="-342900" algn="l" rtl="0" eaLnBrk="1" latinLnBrk="0" hangingPunct="1">
        <a:spcBef>
          <a:spcPts val="324"/>
        </a:spcBef>
        <a:buClr>
          <a:schemeClr val="tx2"/>
        </a:buClr>
        <a:buFont typeface="Lucida Sans Unicode" panose="020B0602030504020204" pitchFamily="34" charset="0"/>
        <a:buChar char="–"/>
        <a:defRPr kumimoji="0" sz="2300" kern="1200" baseline="0">
          <a:solidFill>
            <a:schemeClr val="tx2"/>
          </a:solidFill>
          <a:latin typeface="+mn-lt"/>
          <a:ea typeface="+mn-ea"/>
          <a:cs typeface="+mn-cs"/>
        </a:defRPr>
      </a:lvl2pPr>
      <a:lvl3pPr marL="973836" indent="-342900" algn="l" rtl="0" eaLnBrk="1" latinLnBrk="0" hangingPunct="1">
        <a:spcBef>
          <a:spcPts val="350"/>
        </a:spcBef>
        <a:buClr>
          <a:schemeClr val="tx2"/>
        </a:buClr>
        <a:buSzPct val="100000"/>
        <a:buFont typeface="Arial" panose="020B0604020202020204" pitchFamily="34" charset="0"/>
        <a:buChar char="•"/>
        <a:defRPr kumimoji="0" sz="2100" kern="1200" baseline="0">
          <a:solidFill>
            <a:schemeClr val="tx2"/>
          </a:solidFill>
          <a:latin typeface="+mn-lt"/>
          <a:ea typeface="+mn-ea"/>
          <a:cs typeface="+mn-cs"/>
        </a:defRPr>
      </a:lvl3pPr>
      <a:lvl4pPr marL="1257300" indent="-342900" algn="l" rtl="0" eaLnBrk="1" latinLnBrk="0" hangingPunct="1">
        <a:spcBef>
          <a:spcPts val="350"/>
        </a:spcBef>
        <a:buClr>
          <a:schemeClr val="tx2"/>
        </a:buClr>
        <a:buFont typeface="Lucida Sans Unicode" panose="020B0602030504020204" pitchFamily="34" charset="0"/>
        <a:buChar char="–"/>
        <a:defRPr kumimoji="0" sz="1900" kern="1200" baseline="0">
          <a:solidFill>
            <a:schemeClr val="tx2"/>
          </a:solidFill>
          <a:latin typeface="+mn-lt"/>
          <a:ea typeface="+mn-ea"/>
          <a:cs typeface="+mn-cs"/>
        </a:defRPr>
      </a:lvl4pPr>
      <a:lvl5pPr marL="1371600" indent="-228600" algn="l" rtl="0" eaLnBrk="1" latinLnBrk="0" hangingPunct="1">
        <a:spcBef>
          <a:spcPts val="350"/>
        </a:spcBef>
        <a:buClr>
          <a:schemeClr val="tx2"/>
        </a:buClr>
        <a:buFont typeface="Arial" panose="020B0604020202020204" pitchFamily="34" charset="0"/>
        <a:buChar char="•"/>
        <a:defRPr kumimoji="0" sz="1800" kern="1200" baseline="0">
          <a:solidFill>
            <a:schemeClr val="tx2"/>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12" y="685800"/>
            <a:ext cx="9144000" cy="5943600"/>
          </a:xfrm>
        </p:spPr>
        <p:txBody>
          <a:bodyPr>
            <a:normAutofit/>
          </a:bodyPr>
          <a:lstStyle/>
          <a:p>
            <a:pPr algn="ctr"/>
            <a:r>
              <a:rPr lang="en-US" dirty="0" smtClean="0">
                <a:solidFill>
                  <a:srgbClr val="0070C0"/>
                </a:solidFill>
                <a:effectLst/>
              </a:rPr>
              <a:t>What Small and Emerging Contractors Need to Know</a:t>
            </a:r>
            <a:br>
              <a:rPr lang="en-US" dirty="0" smtClean="0">
                <a:solidFill>
                  <a:srgbClr val="0070C0"/>
                </a:solidFill>
                <a:effectLst/>
              </a:rPr>
            </a:br>
            <a:r>
              <a:rPr lang="en-US" dirty="0">
                <a:effectLst/>
              </a:rPr>
              <a:t/>
            </a:r>
            <a:br>
              <a:rPr lang="en-US" dirty="0">
                <a:effectLst/>
              </a:rPr>
            </a:br>
            <a:r>
              <a:rPr lang="en-US" sz="4900" dirty="0" smtClean="0">
                <a:effectLst/>
              </a:rPr>
              <a:t>Understanding the Basics of Contract Surety Bonds</a:t>
            </a:r>
            <a:br>
              <a:rPr lang="en-US" sz="4900" dirty="0" smtClean="0">
                <a:effectLst/>
              </a:rPr>
            </a:br>
            <a:r>
              <a:rPr lang="en-US" sz="4900" dirty="0" smtClean="0">
                <a:effectLst/>
              </a:rPr>
              <a:t/>
            </a:r>
            <a:br>
              <a:rPr lang="en-US" sz="4900" dirty="0" smtClean="0">
                <a:effectLst/>
              </a:rPr>
            </a:br>
            <a:r>
              <a:rPr lang="en-US" dirty="0">
                <a:effectLst/>
              </a:rPr>
              <a:t/>
            </a:r>
            <a:br>
              <a:rPr lang="en-US" dirty="0">
                <a:effectLst/>
              </a:rPr>
            </a:br>
            <a:r>
              <a:rPr lang="en-US" dirty="0" smtClean="0">
                <a:effectLst/>
              </a:rPr>
              <a:t/>
            </a:r>
            <a:br>
              <a:rPr lang="en-US" dirty="0" smtClean="0">
                <a:effectLst/>
              </a:rPr>
            </a:br>
            <a:r>
              <a:rPr lang="en-US" sz="1300" dirty="0" smtClean="0">
                <a:solidFill>
                  <a:schemeClr val="tx1"/>
                </a:solidFill>
                <a:effectLst/>
              </a:rPr>
              <a:t> © Copyright 2014 NASBP</a:t>
            </a:r>
            <a:endParaRPr lang="en-US" sz="1300" dirty="0">
              <a:solidFill>
                <a:schemeClr val="tx1"/>
              </a:solidFill>
              <a:effectLst/>
            </a:endParaRPr>
          </a:p>
        </p:txBody>
      </p:sp>
    </p:spTree>
    <p:extLst>
      <p:ext uri="{BB962C8B-B14F-4D97-AF65-F5344CB8AC3E}">
        <p14:creationId xmlns:p14="http://schemas.microsoft.com/office/powerpoint/2010/main" val="15540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Requires Contract Bonds for Projects?</a:t>
            </a:r>
            <a:endParaRPr lang="en-US" dirty="0"/>
          </a:p>
        </p:txBody>
      </p:sp>
      <p:sp>
        <p:nvSpPr>
          <p:cNvPr id="10" name="Content Placeholder 2"/>
          <p:cNvSpPr>
            <a:spLocks noGrp="1"/>
          </p:cNvSpPr>
          <p:nvPr>
            <p:ph sz="half" idx="4294967295"/>
          </p:nvPr>
        </p:nvSpPr>
        <p:spPr>
          <a:xfrm>
            <a:off x="609600" y="1447800"/>
            <a:ext cx="8644727" cy="4872318"/>
          </a:xfrm>
        </p:spPr>
        <p:txBody>
          <a:bodyPr>
            <a:normAutofit fontScale="92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Contract bonds can be required by the federal government, state governments, local governments, private owners, and general contractors.</a:t>
            </a:r>
          </a:p>
          <a:p>
            <a:pPr lvl="0" eaLnBrk="1" latinLnBrk="0" hangingPunct="1"/>
            <a:r>
              <a:rPr lang="en-US" dirty="0" smtClean="0"/>
              <a:t>The federal Miller Act mandates that federal construction contracts over a certain amount require a performance bond and a payment bond. </a:t>
            </a:r>
          </a:p>
          <a:p>
            <a:pPr lvl="0" eaLnBrk="1" latinLnBrk="0" hangingPunct="1"/>
            <a:r>
              <a:rPr lang="en-US" dirty="0" smtClean="0"/>
              <a:t>Each state has a “Little Miller Act,” similar to the federal Miller Act, which requires a performance bond and payment bond for state contracts over a certain amount.</a:t>
            </a:r>
          </a:p>
          <a:p>
            <a:pPr lvl="0" eaLnBrk="1" latinLnBrk="0" hangingPunct="1"/>
            <a:r>
              <a:rPr lang="en-US" dirty="0" smtClean="0"/>
              <a:t>Many local jurisdictions have their own public works performance and payment bond requirements.   </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1380315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Requires Contract Bonds for Projects? (cont.)</a:t>
            </a:r>
            <a:endParaRPr lang="en-US" dirty="0"/>
          </a:p>
        </p:txBody>
      </p:sp>
      <p:sp>
        <p:nvSpPr>
          <p:cNvPr id="10" name="Content Placeholder 2"/>
          <p:cNvSpPr>
            <a:spLocks noGrp="1"/>
          </p:cNvSpPr>
          <p:nvPr>
            <p:ph sz="half" idx="4294967295"/>
          </p:nvPr>
        </p:nvSpPr>
        <p:spPr>
          <a:xfrm>
            <a:off x="768612" y="1332360"/>
            <a:ext cx="8305798" cy="5088529"/>
          </a:xfrm>
        </p:spPr>
        <p:txBody>
          <a:bodyPr>
            <a:normAutofit fontScale="92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In the private sector, there is no mandate for the use of bonds on construction contracts.</a:t>
            </a:r>
          </a:p>
          <a:p>
            <a:pPr lvl="0" eaLnBrk="1" latinLnBrk="0" hangingPunct="1"/>
            <a:r>
              <a:rPr lang="en-US" dirty="0" smtClean="0"/>
              <a:t>But private owners often require contract surety bonds for the same reasons the government does:  to ensure that the contractor is qualified to perform the contract and that the project will be completed in accordance with the contract documents and that certain laborers and suppliers will be paid.</a:t>
            </a:r>
          </a:p>
          <a:p>
            <a:pPr lvl="0" eaLnBrk="1" latinLnBrk="0" hangingPunct="1"/>
            <a:r>
              <a:rPr lang="en-US" dirty="0" smtClean="0"/>
              <a:t>Prime contractors often require their subcontractors to obtain performance and payment bonds for the same reasons.</a:t>
            </a:r>
          </a:p>
          <a:p>
            <a:pPr lvl="0" eaLnBrk="1" latinLnBrk="0" hangingPunct="1"/>
            <a:r>
              <a:rPr lang="en-US" dirty="0" smtClean="0"/>
              <a:t>Sometimes lenders require owners to obtain bonds on projects as a condition for receiving financing.</a:t>
            </a:r>
          </a:p>
          <a:p>
            <a:pPr lvl="0" eaLnBrk="1" latinLnBrk="0" hangingPunct="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1459111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990600"/>
          </a:xfrm>
        </p:spPr>
        <p:txBody>
          <a:bodyPr>
            <a:noAutofit/>
          </a:bodyPr>
          <a:lstStyle/>
          <a:p>
            <a:r>
              <a:rPr lang="en-US" sz="3600" dirty="0" smtClean="0"/>
              <a:t>Importance of Professional Service Providers to Contractors Seeking Bonds</a:t>
            </a:r>
            <a:endParaRPr lang="en-US" sz="3600" dirty="0"/>
          </a:p>
        </p:txBody>
      </p:sp>
      <p:sp>
        <p:nvSpPr>
          <p:cNvPr id="10" name="Content Placeholder 2"/>
          <p:cNvSpPr>
            <a:spLocks noGrp="1"/>
          </p:cNvSpPr>
          <p:nvPr>
            <p:ph sz="half" idx="4294967295"/>
          </p:nvPr>
        </p:nvSpPr>
        <p:spPr>
          <a:xfrm>
            <a:off x="499274" y="1447800"/>
            <a:ext cx="8755054" cy="4872318"/>
          </a:xfrm>
        </p:spPr>
        <p:txBody>
          <a:bodyPr>
            <a:normAutofit fontScale="92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Surety bond producers assist contractors in positioning themselves to obtain surety credit, among many other services.</a:t>
            </a:r>
          </a:p>
          <a:p>
            <a:pPr lvl="0" eaLnBrk="1" latinLnBrk="0" hangingPunct="1"/>
            <a:r>
              <a:rPr lang="en-US" dirty="0" smtClean="0"/>
              <a:t>Construction-oriented certified public accountants (CPAs) provide many services for contractors, including preparation of financial statements, which sureties analyze in determining whether to issue surety credit.</a:t>
            </a:r>
          </a:p>
          <a:p>
            <a:pPr lvl="0" eaLnBrk="1" latinLnBrk="0" hangingPunct="1"/>
            <a:r>
              <a:rPr lang="en-US" dirty="0" smtClean="0"/>
              <a:t>Knowledgeable construction/surety attorneys advise contractors about contracts and bond forms, to help minimize and manage risks.</a:t>
            </a:r>
          </a:p>
          <a:p>
            <a:pPr lvl="0" eaLnBrk="1" latinLnBrk="0" hangingPunct="1"/>
            <a:r>
              <a:rPr lang="en-US" dirty="0" smtClean="0"/>
              <a:t>Small business bankers for construction firms advise their clients on services such as lines of credit, loans, and working capital. </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12</a:t>
            </a:fld>
            <a:endParaRPr lang="en-US">
              <a:solidFill>
                <a:prstClr val="white"/>
              </a:solidFill>
            </a:endParaRPr>
          </a:p>
        </p:txBody>
      </p:sp>
    </p:spTree>
    <p:extLst>
      <p:ext uri="{BB962C8B-B14F-4D97-AF65-F5344CB8AC3E}">
        <p14:creationId xmlns:p14="http://schemas.microsoft.com/office/powerpoint/2010/main" val="192789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370927" cy="5257800"/>
          </a:xfrm>
        </p:spPr>
        <p:txBody>
          <a:bodyPr>
            <a:normAutofit fontScale="90000"/>
          </a:bodyPr>
          <a:lstStyle/>
          <a:p>
            <a:pPr algn="ctr"/>
            <a:r>
              <a:rPr lang="en-US" sz="6700" dirty="0" smtClean="0">
                <a:effectLst/>
              </a:rPr>
              <a:t>suretylearn.org</a:t>
            </a:r>
            <a:r>
              <a:rPr lang="en-US" dirty="0">
                <a:effectLst/>
              </a:rPr>
              <a:t/>
            </a:r>
            <a:br>
              <a:rPr lang="en-US" dirty="0">
                <a:effectLst/>
              </a:rPr>
            </a:br>
            <a:r>
              <a:rPr lang="en-US" dirty="0" smtClean="0">
                <a:solidFill>
                  <a:srgbClr val="0070C0"/>
                </a:solidFill>
                <a:effectLst/>
              </a:rPr>
              <a:t>provides valuable resources and information on growing your small </a:t>
            </a:r>
            <a:r>
              <a:rPr lang="en-US" dirty="0">
                <a:solidFill>
                  <a:srgbClr val="0070C0"/>
                </a:solidFill>
                <a:effectLst/>
              </a:rPr>
              <a:t>construction </a:t>
            </a:r>
            <a:r>
              <a:rPr lang="en-US" dirty="0" smtClean="0">
                <a:solidFill>
                  <a:srgbClr val="0070C0"/>
                </a:solidFill>
                <a:effectLst/>
              </a:rPr>
              <a:t>business and on </a:t>
            </a:r>
            <a:r>
              <a:rPr lang="en-US" dirty="0">
                <a:solidFill>
                  <a:srgbClr val="0070C0"/>
                </a:solidFill>
                <a:effectLst/>
              </a:rPr>
              <a:t>positioning </a:t>
            </a:r>
            <a:r>
              <a:rPr lang="en-US" dirty="0" smtClean="0">
                <a:solidFill>
                  <a:srgbClr val="0070C0"/>
                </a:solidFill>
                <a:effectLst/>
              </a:rPr>
              <a:t>your business </a:t>
            </a:r>
            <a:r>
              <a:rPr lang="en-US" dirty="0">
                <a:solidFill>
                  <a:srgbClr val="0070C0"/>
                </a:solidFill>
                <a:effectLst/>
              </a:rPr>
              <a:t>to </a:t>
            </a:r>
            <a:r>
              <a:rPr lang="en-US" dirty="0" smtClean="0">
                <a:solidFill>
                  <a:srgbClr val="0070C0"/>
                </a:solidFill>
                <a:effectLst/>
              </a:rPr>
              <a:t>qualify for </a:t>
            </a:r>
            <a:r>
              <a:rPr lang="en-US" dirty="0">
                <a:solidFill>
                  <a:srgbClr val="0070C0"/>
                </a:solidFill>
                <a:effectLst/>
              </a:rPr>
              <a:t>surety </a:t>
            </a:r>
            <a:r>
              <a:rPr lang="en-US" dirty="0" smtClean="0">
                <a:solidFill>
                  <a:srgbClr val="0070C0"/>
                </a:solidFill>
                <a:effectLst/>
              </a:rPr>
              <a:t>credit</a:t>
            </a:r>
            <a:r>
              <a:rPr lang="en-US" dirty="0">
                <a:solidFill>
                  <a:srgbClr val="0070C0"/>
                </a:solidFill>
                <a:effectLst/>
              </a:rPr>
              <a:t>.</a:t>
            </a:r>
            <a:br>
              <a:rPr lang="en-US" dirty="0">
                <a:solidFill>
                  <a:srgbClr val="0070C0"/>
                </a:solidFill>
                <a:effectLst/>
              </a:rPr>
            </a:br>
            <a:r>
              <a:rPr lang="en-US" dirty="0" smtClean="0">
                <a:effectLst/>
              </a:rPr>
              <a:t/>
            </a:r>
            <a:br>
              <a:rPr lang="en-US" dirty="0" smtClean="0">
                <a:effectLst/>
              </a:rPr>
            </a:br>
            <a:endParaRPr lang="en-US" dirty="0">
              <a:effectLst/>
            </a:endParaRPr>
          </a:p>
        </p:txBody>
      </p:sp>
    </p:spTree>
    <p:extLst>
      <p:ext uri="{BB962C8B-B14F-4D97-AF65-F5344CB8AC3E}">
        <p14:creationId xmlns:p14="http://schemas.microsoft.com/office/powerpoint/2010/main" val="55258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Surety Bond?</a:t>
            </a:r>
            <a:endParaRPr lang="en-US" dirty="0"/>
          </a:p>
        </p:txBody>
      </p:sp>
      <p:sp>
        <p:nvSpPr>
          <p:cNvPr id="10" name="Content Placeholder 2"/>
          <p:cNvSpPr>
            <a:spLocks noGrp="1"/>
          </p:cNvSpPr>
          <p:nvPr>
            <p:ph sz="half" idx="4294967295"/>
          </p:nvPr>
        </p:nvSpPr>
        <p:spPr>
          <a:xfrm>
            <a:off x="228600" y="1332360"/>
            <a:ext cx="8915400" cy="5089630"/>
          </a:xfrm>
        </p:spPr>
        <p:txBody>
          <a:bodyPr>
            <a:normAutofit/>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1">
              <a:buFont typeface="Arial" panose="020B0604020202020204" pitchFamily="34" charset="0"/>
              <a:buChar char="•"/>
            </a:pPr>
            <a:r>
              <a:rPr lang="en-US" dirty="0" smtClean="0"/>
              <a:t>A surety bond is a promise to be liable for the debt, default, or failure of another.</a:t>
            </a:r>
          </a:p>
          <a:p>
            <a:pPr lvl="1">
              <a:buFont typeface="Arial" panose="020B0604020202020204" pitchFamily="34" charset="0"/>
              <a:buChar char="•"/>
            </a:pPr>
            <a:r>
              <a:rPr lang="en-US" dirty="0" smtClean="0"/>
              <a:t>A surety bond is a three-party contract by which one party (surety) guarantees the performance of a second party (principal) to a third party (</a:t>
            </a:r>
            <a:r>
              <a:rPr lang="en-US" dirty="0" err="1" smtClean="0"/>
              <a:t>obligee</a:t>
            </a:r>
            <a:r>
              <a:rPr lang="en-US" dirty="0" smtClean="0"/>
              <a:t>).</a:t>
            </a:r>
          </a:p>
          <a:p>
            <a:pPr lvl="2">
              <a:buFont typeface="Wingdings" panose="05000000000000000000" pitchFamily="2" charset="2"/>
              <a:buChar char="Ø"/>
            </a:pPr>
            <a:r>
              <a:rPr lang="en-US" dirty="0" smtClean="0"/>
              <a:t>The </a:t>
            </a:r>
            <a:r>
              <a:rPr lang="en-US" u="sng" dirty="0" smtClean="0"/>
              <a:t>surety</a:t>
            </a:r>
            <a:r>
              <a:rPr lang="en-US" dirty="0" smtClean="0"/>
              <a:t> is a company licensed to provide surety bonds to third parties guaranteeing the performance of a </a:t>
            </a:r>
            <a:r>
              <a:rPr lang="en-US" dirty="0"/>
              <a:t>p</a:t>
            </a:r>
            <a:r>
              <a:rPr lang="en-US" dirty="0" smtClean="0"/>
              <a:t>rincipal.</a:t>
            </a:r>
          </a:p>
          <a:p>
            <a:pPr lvl="2">
              <a:buFont typeface="Wingdings" panose="05000000000000000000" pitchFamily="2" charset="2"/>
              <a:buChar char="Ø"/>
            </a:pPr>
            <a:r>
              <a:rPr lang="en-US" dirty="0" smtClean="0"/>
              <a:t>The </a:t>
            </a:r>
            <a:r>
              <a:rPr lang="en-US" u="sng" dirty="0" smtClean="0"/>
              <a:t>principal</a:t>
            </a:r>
            <a:r>
              <a:rPr lang="en-US" dirty="0" smtClean="0"/>
              <a:t> is the person or entity (in construction the contractor or subcontractor) on whose behalf the bond is given.  It is the principal’s obligation that the surety guarantees.</a:t>
            </a:r>
          </a:p>
          <a:p>
            <a:pPr lvl="2">
              <a:buFont typeface="Wingdings" panose="05000000000000000000" pitchFamily="2" charset="2"/>
              <a:buChar char="Ø"/>
            </a:pPr>
            <a:r>
              <a:rPr lang="en-US" dirty="0" smtClean="0"/>
              <a:t>The </a:t>
            </a:r>
            <a:r>
              <a:rPr lang="en-US" u="sng" dirty="0" err="1" smtClean="0"/>
              <a:t>obligee</a:t>
            </a:r>
            <a:r>
              <a:rPr lang="en-US" dirty="0" smtClean="0"/>
              <a:t> is the individual or entity with whom the principal has a contract and to whom the bond is given.  In construction this is the project owner or the prime contractor.</a:t>
            </a:r>
          </a:p>
          <a:p>
            <a:pPr lvl="2">
              <a:buFont typeface="Wingdings" panose="05000000000000000000" pitchFamily="2" charset="2"/>
              <a:buChar char="Ø"/>
            </a:pPr>
            <a:endParaRPr lang="en-US" dirty="0"/>
          </a:p>
          <a:p>
            <a:pPr marL="393192" lvl="1" indent="0">
              <a:buNone/>
            </a:pPr>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val="1327412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18" y="228600"/>
            <a:ext cx="8042381" cy="990600"/>
          </a:xfrm>
        </p:spPr>
        <p:txBody>
          <a:bodyPr>
            <a:normAutofit fontScale="90000"/>
          </a:bodyPr>
          <a:lstStyle/>
          <a:p>
            <a:r>
              <a:rPr lang="en-US" dirty="0" smtClean="0"/>
              <a:t>Surety Bonds Are Unlike Traditional Insurance Policies</a:t>
            </a:r>
            <a:endParaRPr lang="en-US" dirty="0"/>
          </a:p>
        </p:txBody>
      </p:sp>
      <p:sp>
        <p:nvSpPr>
          <p:cNvPr id="10" name="Content Placeholder 2"/>
          <p:cNvSpPr>
            <a:spLocks noGrp="1"/>
          </p:cNvSpPr>
          <p:nvPr>
            <p:ph sz="half" idx="4294967295"/>
          </p:nvPr>
        </p:nvSpPr>
        <p:spPr>
          <a:xfrm>
            <a:off x="499273" y="1332360"/>
            <a:ext cx="8644727" cy="4987758"/>
          </a:xfrm>
        </p:spPr>
        <p:txBody>
          <a:bodyPr>
            <a:normAutofit fontScale="850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Surety bonds are almost always written by insurance companies that are licensed by state insurance departments, but they are not like typical insurance policies.</a:t>
            </a:r>
          </a:p>
          <a:p>
            <a:pPr lvl="0" eaLnBrk="1" latinLnBrk="0" hangingPunct="1"/>
            <a:r>
              <a:rPr lang="en-US" dirty="0" smtClean="0"/>
              <a:t>Surety bonds are three-party agreements, and traditional insurance policies are two-party agreements.</a:t>
            </a:r>
          </a:p>
          <a:p>
            <a:pPr lvl="0" eaLnBrk="1" latinLnBrk="0" hangingPunct="1"/>
            <a:r>
              <a:rPr lang="en-US" dirty="0" smtClean="0"/>
              <a:t>The surety does not “assume” the primary obligation but is secondarily liable, if the principal defaults on its bonded obligation.</a:t>
            </a:r>
          </a:p>
          <a:p>
            <a:pPr lvl="0" eaLnBrk="1" latinLnBrk="0" hangingPunct="1"/>
            <a:r>
              <a:rPr lang="en-US" dirty="0" smtClean="0"/>
              <a:t>A surety does not expect to suffer losses because the surety expects the bonded contractor to perform its contractual obligations AND the surety has a signed indemnity agreement from the contractor to protect it from any losses it suffers as a result of having issued the bonds.</a:t>
            </a:r>
          </a:p>
          <a:p>
            <a:pPr lvl="0" eaLnBrk="1" latinLnBrk="0" hangingPunct="1"/>
            <a:endParaRPr lang="en-US" dirty="0" smtClean="0"/>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3</a:t>
            </a:fld>
            <a:endParaRPr lang="en-US">
              <a:solidFill>
                <a:prstClr val="white"/>
              </a:solidFill>
            </a:endParaRPr>
          </a:p>
        </p:txBody>
      </p:sp>
    </p:spTree>
    <p:extLst>
      <p:ext uri="{BB962C8B-B14F-4D97-AF65-F5344CB8AC3E}">
        <p14:creationId xmlns:p14="http://schemas.microsoft.com/office/powerpoint/2010/main" val="1478807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18" y="228600"/>
            <a:ext cx="8042381" cy="990600"/>
          </a:xfrm>
        </p:spPr>
        <p:txBody>
          <a:bodyPr>
            <a:normAutofit fontScale="90000"/>
          </a:bodyPr>
          <a:lstStyle/>
          <a:p>
            <a:r>
              <a:rPr lang="en-US" dirty="0" smtClean="0"/>
              <a:t>The General Agreement of Indemnity (GIA)</a:t>
            </a:r>
            <a:endParaRPr lang="en-US" dirty="0"/>
          </a:p>
        </p:txBody>
      </p:sp>
      <p:sp>
        <p:nvSpPr>
          <p:cNvPr id="10" name="Content Placeholder 2"/>
          <p:cNvSpPr>
            <a:spLocks noGrp="1"/>
          </p:cNvSpPr>
          <p:nvPr>
            <p:ph sz="half" idx="4294967295"/>
          </p:nvPr>
        </p:nvSpPr>
        <p:spPr>
          <a:xfrm>
            <a:off x="499273" y="1433131"/>
            <a:ext cx="8644727" cy="4987758"/>
          </a:xfrm>
        </p:spPr>
        <p:txBody>
          <a:bodyPr>
            <a:normAutofit fontScale="850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The GIA is a contract between the surety company and the contractor that obligates the named </a:t>
            </a:r>
            <a:r>
              <a:rPr lang="en-US" dirty="0" err="1" smtClean="0"/>
              <a:t>indemnitors</a:t>
            </a:r>
            <a:r>
              <a:rPr lang="en-US" dirty="0" smtClean="0"/>
              <a:t> to protect the surety from any loss it suffers as result of having issued bonds on behalf of the contractor.</a:t>
            </a:r>
          </a:p>
          <a:p>
            <a:pPr lvl="0" eaLnBrk="1" latinLnBrk="0" hangingPunct="1"/>
            <a:r>
              <a:rPr lang="en-US" dirty="0" smtClean="0"/>
              <a:t>If the bonded contractor fails to fulfill its bonded obligation on  a project and the surety suffers any loss, the </a:t>
            </a:r>
            <a:r>
              <a:rPr lang="en-US" dirty="0" err="1" smtClean="0"/>
              <a:t>indemnitors</a:t>
            </a:r>
            <a:r>
              <a:rPr lang="en-US" dirty="0" smtClean="0"/>
              <a:t> are legally bound to indemnify the surety for its losses.</a:t>
            </a:r>
          </a:p>
          <a:p>
            <a:pPr lvl="0" eaLnBrk="1" latinLnBrk="0" hangingPunct="1"/>
            <a:r>
              <a:rPr lang="en-US" dirty="0" smtClean="0"/>
              <a:t>A surety typically requires that its principal, the individuals who control the company and their spouses, and often affiliate companies execute the GIA.</a:t>
            </a:r>
          </a:p>
          <a:p>
            <a:pPr lvl="0" eaLnBrk="1" latinLnBrk="0" hangingPunct="1"/>
            <a:r>
              <a:rPr lang="en-US" dirty="0" smtClean="0"/>
              <a:t>For more information on GIAs, please see the presentation “Understanding General Agreements of Indemnity” at </a:t>
            </a:r>
            <a:r>
              <a:rPr lang="en-US" u="sng" dirty="0" smtClean="0"/>
              <a:t>suretylearn.org</a:t>
            </a:r>
            <a:r>
              <a:rPr lang="en-US" dirty="0" smtClean="0"/>
              <a:t>.</a:t>
            </a:r>
          </a:p>
          <a:p>
            <a:pPr lvl="0" eaLnBrk="1" latinLnBrk="0" hangingPunct="1"/>
            <a:endParaRPr lang="en-US" dirty="0" smtClean="0"/>
          </a:p>
          <a:p>
            <a:pPr lvl="0" eaLnBrk="1" latinLnBrk="0" hangingPunct="1"/>
            <a:endParaRPr lang="en-US" dirty="0" smtClean="0"/>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4203029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Main Types of Contract Surety Bonds</a:t>
            </a:r>
            <a:endParaRPr lang="en-US" dirty="0"/>
          </a:p>
        </p:txBody>
      </p:sp>
      <p:sp>
        <p:nvSpPr>
          <p:cNvPr id="10" name="Content Placeholder 2"/>
          <p:cNvSpPr>
            <a:spLocks noGrp="1"/>
          </p:cNvSpPr>
          <p:nvPr>
            <p:ph sz="half" idx="4294967295"/>
          </p:nvPr>
        </p:nvSpPr>
        <p:spPr>
          <a:xfrm>
            <a:off x="591671" y="1456644"/>
            <a:ext cx="8534400" cy="4992240"/>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Bonds written by a surety company for construction projects are referred to as contract surety bonds.</a:t>
            </a:r>
          </a:p>
          <a:p>
            <a:pPr lvl="0" eaLnBrk="1" latinLnBrk="0" hangingPunct="1"/>
            <a:r>
              <a:rPr lang="en-US" dirty="0" smtClean="0"/>
              <a:t>The three main types of contract surety bonds are: bid bonds, performance bonds, and labor and material payment bonds.</a:t>
            </a:r>
          </a:p>
          <a:p>
            <a:pPr lvl="0" eaLnBrk="1" latinLnBrk="0" hangingPunct="1"/>
            <a:r>
              <a:rPr lang="en-US" dirty="0" smtClean="0"/>
              <a:t>The two basic functions of these bonds are:</a:t>
            </a:r>
          </a:p>
          <a:p>
            <a:pPr lvl="1">
              <a:buFont typeface="Wingdings" panose="05000000000000000000" pitchFamily="2" charset="2"/>
              <a:buChar char="Ø"/>
            </a:pPr>
            <a:r>
              <a:rPr lang="en-US" dirty="0" smtClean="0"/>
              <a:t>Prequalification--assurance that the bonded contractor is qualified to perform the contracted obligation</a:t>
            </a:r>
          </a:p>
          <a:p>
            <a:pPr lvl="1">
              <a:buFont typeface="Wingdings" panose="05000000000000000000" pitchFamily="2" charset="2"/>
              <a:buChar char="Ø"/>
            </a:pPr>
            <a:r>
              <a:rPr lang="en-US" dirty="0" smtClean="0"/>
              <a:t>Financial protection if the contractor defaults on its obligation--guarantee that the contract will be performed and certain laborers and suppliers will be paid for work and materials</a:t>
            </a:r>
          </a:p>
          <a:p>
            <a:pPr lvl="1">
              <a:buFont typeface="Wingdings" panose="05000000000000000000" pitchFamily="2" charset="2"/>
              <a:buChar char="Ø"/>
            </a:pPr>
            <a:endParaRPr lang="en-US" dirty="0" smtClean="0"/>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2682087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 Bonds</a:t>
            </a:r>
            <a:endParaRPr lang="en-US" dirty="0"/>
          </a:p>
        </p:txBody>
      </p:sp>
      <p:sp>
        <p:nvSpPr>
          <p:cNvPr id="10" name="Content Placeholder 2"/>
          <p:cNvSpPr>
            <a:spLocks noGrp="1"/>
          </p:cNvSpPr>
          <p:nvPr>
            <p:ph sz="half" idx="4294967295"/>
          </p:nvPr>
        </p:nvSpPr>
        <p:spPr>
          <a:xfrm>
            <a:off x="609600" y="1327878"/>
            <a:ext cx="8534400" cy="4992240"/>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A bid bond from a surety company is provided as an instrument of prequalification.</a:t>
            </a:r>
          </a:p>
          <a:p>
            <a:pPr lvl="0" eaLnBrk="1" latinLnBrk="0" hangingPunct="1"/>
            <a:r>
              <a:rPr lang="en-US" dirty="0" smtClean="0"/>
              <a:t>The bid bond helps screen out unqualified bidders and is necessary to the process of competitive bidding.</a:t>
            </a:r>
          </a:p>
          <a:p>
            <a:pPr lvl="0" eaLnBrk="1" latinLnBrk="0" hangingPunct="1"/>
            <a:r>
              <a:rPr lang="en-US" dirty="0" smtClean="0"/>
              <a:t>Prequalification means that the surety has investigated the contractor and determined that the contractor has the ability to carry out the work under the construction contract.</a:t>
            </a:r>
          </a:p>
          <a:p>
            <a:pPr lvl="0" eaLnBrk="1" latinLnBrk="0" hangingPunct="1"/>
            <a:r>
              <a:rPr lang="en-US" dirty="0" smtClean="0"/>
              <a:t>A bid bond provides the owner a means to recover the cost of having to repeat the bidding process if the awarded bidder is unable or unwilling to perform.</a:t>
            </a:r>
          </a:p>
          <a:p>
            <a:pPr lvl="0" eaLnBrk="1" latinLnBrk="0" hangingPunct="1"/>
            <a:endParaRPr lang="en-US" dirty="0" smtClean="0"/>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1308996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Bonds</a:t>
            </a:r>
            <a:endParaRPr lang="en-US" dirty="0"/>
          </a:p>
        </p:txBody>
      </p:sp>
      <p:sp>
        <p:nvSpPr>
          <p:cNvPr id="10" name="Content Placeholder 2"/>
          <p:cNvSpPr>
            <a:spLocks noGrp="1"/>
          </p:cNvSpPr>
          <p:nvPr>
            <p:ph sz="half" idx="4294967295"/>
          </p:nvPr>
        </p:nvSpPr>
        <p:spPr>
          <a:xfrm>
            <a:off x="609600" y="1332360"/>
            <a:ext cx="8534401" cy="4987758"/>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A performance bond provides an </a:t>
            </a:r>
            <a:r>
              <a:rPr lang="en-US" dirty="0" err="1" smtClean="0"/>
              <a:t>obligee</a:t>
            </a:r>
            <a:r>
              <a:rPr lang="en-US" dirty="0" smtClean="0"/>
              <a:t> with a guarantee that, in the event of a contractor’s default, the surety can be called upon to meet its obligations under the bond.</a:t>
            </a:r>
          </a:p>
          <a:p>
            <a:pPr lvl="0" eaLnBrk="1" latinLnBrk="0" hangingPunct="1"/>
            <a:r>
              <a:rPr lang="en-US" dirty="0" smtClean="0"/>
              <a:t>Bonds differ in terms of the types of options available to the surety, and to the </a:t>
            </a:r>
            <a:r>
              <a:rPr lang="en-US" dirty="0" err="1" smtClean="0"/>
              <a:t>obligee</a:t>
            </a:r>
            <a:r>
              <a:rPr lang="en-US" dirty="0" smtClean="0"/>
              <a:t>, in the event of a default.</a:t>
            </a:r>
          </a:p>
          <a:p>
            <a:pPr lvl="0" eaLnBrk="1" latinLnBrk="0" hangingPunct="1"/>
            <a:r>
              <a:rPr lang="en-US" dirty="0" smtClean="0"/>
              <a:t>If the bonded contractor fails to perform its work in accordance with the plans and specifications, the owner, which has performed its contractual obligations, has a right of action against the surety to obtain completion of the contract and enforce the owner’s rights under the contract.</a:t>
            </a:r>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2090811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Payment Bonds</a:t>
            </a:r>
            <a:endParaRPr lang="en-US" dirty="0"/>
          </a:p>
        </p:txBody>
      </p:sp>
      <p:sp>
        <p:nvSpPr>
          <p:cNvPr id="10" name="Content Placeholder 2"/>
          <p:cNvSpPr>
            <a:spLocks noGrp="1"/>
          </p:cNvSpPr>
          <p:nvPr>
            <p:ph sz="half" idx="4294967295"/>
          </p:nvPr>
        </p:nvSpPr>
        <p:spPr>
          <a:xfrm>
            <a:off x="499274" y="1332360"/>
            <a:ext cx="8644726" cy="4987758"/>
          </a:xfrm>
        </p:spPr>
        <p:txBody>
          <a:bodyPr>
            <a:normAutofit fontScale="77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A payment bond provides security for payment for labor and materials incorporated into the project by certain laborers, subcontractors, and suppliers, if the bonded principal fails to pay for labor and materials supplied for the project.</a:t>
            </a:r>
          </a:p>
          <a:p>
            <a:pPr lvl="0" eaLnBrk="1" latinLnBrk="0" hangingPunct="1"/>
            <a:r>
              <a:rPr lang="en-US" dirty="0" smtClean="0"/>
              <a:t>Typically, a laborer or supplier that has a right to make a claim against  payment bond is referred to as a “claimant.”</a:t>
            </a:r>
          </a:p>
          <a:p>
            <a:pPr lvl="0" eaLnBrk="1" latinLnBrk="0" hangingPunct="1"/>
            <a:r>
              <a:rPr lang="en-US" dirty="0" smtClean="0"/>
              <a:t>Who is a proper claimant under a payment bond is typically restricted or limited by statute, the contract, or the bond.</a:t>
            </a:r>
          </a:p>
          <a:p>
            <a:pPr lvl="0" eaLnBrk="1" latinLnBrk="0" hangingPunct="1"/>
            <a:r>
              <a:rPr lang="en-US" dirty="0" smtClean="0"/>
              <a:t>Most payment bonds require a claimant that does not have a contract with the principal to give the principal or surety, or both, written notice of its claim within a short period of time after furnishing the labor or materials for which the claim is made.</a:t>
            </a:r>
          </a:p>
          <a:p>
            <a:pPr lvl="0" eaLnBrk="1" latinLnBrk="0" hangingPunct="1"/>
            <a:r>
              <a:rPr lang="en-US" dirty="0" smtClean="0"/>
              <a:t>It is critical to meet these notice deadlines, in the bond and any statutes governing the bond, or the claimant will lose its rights under the bond. </a:t>
            </a:r>
          </a:p>
          <a:p>
            <a:pPr lvl="0" eaLnBrk="1" latinLnBrk="0" hangingPunct="1"/>
            <a:endParaRPr lang="en-US" dirty="0" smtClean="0"/>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25928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Surety Prequalification of a Contractor or Subcontractor</a:t>
            </a:r>
            <a:endParaRPr lang="en-US" dirty="0"/>
          </a:p>
        </p:txBody>
      </p:sp>
      <p:sp>
        <p:nvSpPr>
          <p:cNvPr id="10" name="Content Placeholder 2"/>
          <p:cNvSpPr>
            <a:spLocks noGrp="1"/>
          </p:cNvSpPr>
          <p:nvPr>
            <p:ph sz="half" idx="4294967295"/>
          </p:nvPr>
        </p:nvSpPr>
        <p:spPr>
          <a:xfrm>
            <a:off x="609600" y="1332360"/>
            <a:ext cx="8534401" cy="4987758"/>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Contractor prequalification, as performed by surety underwriters, involves a thorough and continuing process for reviewing and evaluating balance sheets, work-in-progress schedules, and financial statements.</a:t>
            </a:r>
          </a:p>
          <a:p>
            <a:pPr lvl="0" eaLnBrk="1" latinLnBrk="0" hangingPunct="1"/>
            <a:r>
              <a:rPr lang="en-US" dirty="0" smtClean="0"/>
              <a:t>Surety underwriters will also evaluate factors such as the risks under the specific contract for which the contractor seeks a bond, the contractor’s entire work portfolio, past performance, experience, operational efficiency, managerial skills, business plan, and integrity.</a:t>
            </a:r>
          </a:p>
          <a:p>
            <a:pPr lvl="0" eaLnBrk="1" latinLnBrk="0" hangingPunct="1"/>
            <a:r>
              <a:rPr lang="en-US" dirty="0" smtClean="0"/>
              <a:t>Obtaining bonds is more like obtaining bank credit than purchasing insurance.</a:t>
            </a:r>
          </a:p>
          <a:p>
            <a:pPr lvl="0" eaLnBrk="1" latinLnBrk="0" hangingPunct="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2123350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7">
      <a:dk1>
        <a:sysClr val="windowText" lastClr="000000"/>
      </a:dk1>
      <a:lt1>
        <a:sysClr val="window" lastClr="FFFFFF"/>
      </a:lt1>
      <a:dk2>
        <a:srgbClr val="775F55"/>
      </a:dk2>
      <a:lt2>
        <a:srgbClr val="72553A"/>
      </a:lt2>
      <a:accent1>
        <a:srgbClr val="457AA5"/>
      </a:accent1>
      <a:accent2>
        <a:srgbClr val="DD8047"/>
      </a:accent2>
      <a:accent3>
        <a:srgbClr val="AF9E4B"/>
      </a:accent3>
      <a:accent4>
        <a:srgbClr val="D8B25C"/>
      </a:accent4>
      <a:accent5>
        <a:srgbClr val="7BA79D"/>
      </a:accent5>
      <a:accent6>
        <a:srgbClr val="968C8C"/>
      </a:accent6>
      <a:hlink>
        <a:srgbClr val="72553A"/>
      </a:hlink>
      <a:folHlink>
        <a:srgbClr val="72553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1281</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What Small and Emerging Contractors Need to Know  Understanding the Basics of Contract Surety Bonds     © Copyright 2014 NASBP</vt:lpstr>
      <vt:lpstr>What is a Surety Bond?</vt:lpstr>
      <vt:lpstr>Surety Bonds Are Unlike Traditional Insurance Policies</vt:lpstr>
      <vt:lpstr>The General Agreement of Indemnity (GIA)</vt:lpstr>
      <vt:lpstr>The Three Main Types of Contract Surety Bonds</vt:lpstr>
      <vt:lpstr>Bid Bonds</vt:lpstr>
      <vt:lpstr>Performance Bonds</vt:lpstr>
      <vt:lpstr>Payment Bonds</vt:lpstr>
      <vt:lpstr>Surety Prequalification of a Contractor or Subcontractor</vt:lpstr>
      <vt:lpstr>Who Requires Contract Bonds for Projects?</vt:lpstr>
      <vt:lpstr>Who Requires Contract Bonds for Projects? (cont.)</vt:lpstr>
      <vt:lpstr>Importance of Professional Service Providers to Contractors Seeking Bonds</vt:lpstr>
      <vt:lpstr>suretylearn.org provides valuable resources and information on growing your small construction business and on positioning your business to qualify for surety credit.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Perkins</dc:creator>
  <cp:lastModifiedBy>Kathy Hoffman</cp:lastModifiedBy>
  <cp:revision>24</cp:revision>
  <cp:lastPrinted>2014-06-06T17:38:08Z</cp:lastPrinted>
  <dcterms:created xsi:type="dcterms:W3CDTF">2014-05-28T19:44:54Z</dcterms:created>
  <dcterms:modified xsi:type="dcterms:W3CDTF">2014-06-09T14:23:23Z</dcterms:modified>
</cp:coreProperties>
</file>