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5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8" r:id="rId13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7BC7"/>
    <a:srgbClr val="E6E7E8"/>
    <a:srgbClr val="F0F4DC"/>
    <a:srgbClr val="2C5D98"/>
    <a:srgbClr val="E46C0A"/>
    <a:srgbClr val="004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6" autoAdjust="0"/>
    <p:restoredTop sz="94340" autoAdjust="0"/>
  </p:normalViewPr>
  <p:slideViewPr>
    <p:cSldViewPr>
      <p:cViewPr>
        <p:scale>
          <a:sx n="72" d="100"/>
          <a:sy n="72" d="100"/>
        </p:scale>
        <p:origin x="-57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6" y="0"/>
            <a:ext cx="3004820" cy="461010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r">
              <a:defRPr sz="1200"/>
            </a:lvl1pPr>
          </a:lstStyle>
          <a:p>
            <a:fld id="{569E1916-CF44-47B9-8C3C-2A95EFA52C52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92150"/>
            <a:ext cx="4608512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2" tIns="46136" rIns="92272" bIns="461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7"/>
            <a:ext cx="5547360" cy="4149090"/>
          </a:xfrm>
          <a:prstGeom prst="rect">
            <a:avLst/>
          </a:prstGeom>
        </p:spPr>
        <p:txBody>
          <a:bodyPr vert="horz" lIns="92272" tIns="46136" rIns="92272" bIns="4613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2"/>
            <a:ext cx="3004820" cy="461010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6" y="8757592"/>
            <a:ext cx="3004820" cy="461010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r">
              <a:defRPr sz="1200"/>
            </a:lvl1pPr>
          </a:lstStyle>
          <a:p>
            <a:fld id="{62105AC2-6606-4A95-9DED-5D00096F2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43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95600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9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CF353C-5D95-4F84-9B4E-DF3B7ACFA538}" type="datetime1">
              <a:rPr lang="en-US" smtClean="0"/>
              <a:t>1/23/2017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4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F9A26404-3B55-4712-91AD-16D3DDBA8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9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F9A26404-3B55-4712-91AD-16D3DDBA8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6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7010400"/>
          </a:xfrm>
          <a:prstGeom prst="rect">
            <a:avLst/>
          </a:prstGeom>
          <a:gradFill>
            <a:gsLst>
              <a:gs pos="100000">
                <a:srgbClr val="2C5D98"/>
              </a:gs>
              <a:gs pos="77000">
                <a:srgbClr val="E6E7E8"/>
              </a:gs>
              <a:gs pos="0">
                <a:srgbClr val="E6E7E8">
                  <a:alpha val="99000"/>
                </a:srgb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8686800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algn="ctr"/>
            <a:fld id="{F9A26404-3B55-4712-91AD-16D3DDBA8C80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10" name="Picture 9" descr="surety-smart-bus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" y="6120384"/>
            <a:ext cx="3593592" cy="737616"/>
          </a:xfrm>
          <a:prstGeom prst="rect">
            <a:avLst/>
          </a:prstGeom>
        </p:spPr>
      </p:pic>
      <p:pic>
        <p:nvPicPr>
          <p:cNvPr id="11" name="Picture 10" descr="surety-learn-logo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324600"/>
            <a:ext cx="1868424" cy="43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19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6" r:id="rId2"/>
    <p:sldLayoutId id="2147483727" r:id="rId3"/>
    <p:sldLayoutId id="2147483729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004785"/>
          </a:solidFill>
          <a:latin typeface="Antonio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Tx/>
        <a:buNone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46C0A"/>
        </a:buClr>
        <a:buFont typeface="Lucida Grande"/>
        <a:buChar char="&gt;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Wingdings" charset="2"/>
        <a:buChar char="ü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cpac.com/membe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152400" y="457200"/>
            <a:ext cx="8763000" cy="6019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</a:rPr>
              <a:t>Professional Relationships Important to Construction Firms</a:t>
            </a:r>
            <a:br>
              <a:rPr lang="en-US" dirty="0" smtClean="0">
                <a:solidFill>
                  <a:srgbClr val="0070C0"/>
                </a:solidFill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sz="4400" dirty="0" smtClean="0">
                <a:effectLst/>
              </a:rPr>
              <a:t>The Value of Construction-Oriented Certified Public Accountants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sz="1200" dirty="0" smtClean="0">
                <a:solidFill>
                  <a:srgbClr val="002060"/>
                </a:solidFill>
                <a:effectLst/>
              </a:rPr>
              <a:t>© Copyright 2016 NASBP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03859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5060" y="63201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9</a:t>
            </a:r>
            <a:endParaRPr lang="en-US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609600" y="341760"/>
            <a:ext cx="8534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Questions to Ask in Selecting a Construction-Oriented CPA (cont.)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447800"/>
            <a:ext cx="8827881" cy="497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256032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36092" indent="-342900" algn="l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What is the estimate of how much this will cost?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How will the you inform me of developments?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Do you offer free construction-related  newsletters and/or seminars to your clients?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Are you an active member of local, regional and national construction trade associations?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Can you provide a list of references?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What was the result of your last peer review and can you provide a copy of your peer review’s report?</a:t>
            </a:r>
          </a:p>
        </p:txBody>
      </p:sp>
    </p:spTree>
    <p:extLst>
      <p:ext uri="{BB962C8B-B14F-4D97-AF65-F5344CB8AC3E}">
        <p14:creationId xmlns:p14="http://schemas.microsoft.com/office/powerpoint/2010/main" val="3505696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5060" y="632011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10</a:t>
            </a:r>
            <a:endParaRPr lang="en-US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609600" y="341760"/>
            <a:ext cx="8534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How to Find a Construction-Oriented CPA in Your Area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524000"/>
            <a:ext cx="8557207" cy="4576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256032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36092" indent="-342900" algn="l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Seek the advice of your professional surety bond producer, who can serve as a valuable referral resource.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Talk with your peers in the construction community about their accountant.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One resource to consult for names of CPAs specializing in construction firms is the CICPAC (Construction Industry CPAs/Consultants Association) member directory, available </a:t>
            </a:r>
            <a:r>
              <a:rPr lang="en-US" smtClean="0"/>
              <a:t>at </a:t>
            </a:r>
            <a:r>
              <a:rPr lang="en-US" smtClean="0">
                <a:hlinkClick r:id="rId2"/>
              </a:rPr>
              <a:t>www.cicpac.com/member</a:t>
            </a:r>
            <a:r>
              <a:rPr lang="en-US" smtClean="0"/>
              <a:t>.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You may wish to contact the relevant state board of accountancy office to ensure that the CPA is currently licensed.</a:t>
            </a:r>
          </a:p>
        </p:txBody>
      </p:sp>
    </p:spTree>
    <p:extLst>
      <p:ext uri="{BB962C8B-B14F-4D97-AF65-F5344CB8AC3E}">
        <p14:creationId xmlns:p14="http://schemas.microsoft.com/office/powerpoint/2010/main" val="539598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228601" y="914400"/>
            <a:ext cx="8763000" cy="525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pPr algn="ctr"/>
            <a:r>
              <a:rPr lang="en-US" sz="6700" dirty="0" smtClean="0">
                <a:solidFill>
                  <a:schemeClr val="tx2"/>
                </a:solidFill>
              </a:rPr>
              <a:t>suretylearn.org 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provides valuable resources and information on growing your small construction business and on positioning your business to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qualify for surety credit.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26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5060" y="63201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2</a:t>
            </a:r>
            <a:endParaRPr lang="en-US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796819" y="228600"/>
            <a:ext cx="789397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A Construction Firm’s Important Advisors</a:t>
            </a:r>
            <a:endParaRPr lang="en-US" sz="4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799" y="1524000"/>
            <a:ext cx="8370681" cy="4576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256032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36092" indent="-342900" algn="l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Among the most important advisors to a construction firm are: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Professional surety bond producer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Construction-oriented certified public accountant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Knowledgeable construction/surety attorney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Business banker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This presentation will focus on construction–oriented certified public accountants (CPAs).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3374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5060" y="63201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3</a:t>
            </a:r>
            <a:endParaRPr lang="en-US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685800" y="341760"/>
            <a:ext cx="8069151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Who Are Construction-Oriented CPAs?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37572" y="1365838"/>
            <a:ext cx="8827881" cy="5165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256032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36092" indent="-342900" algn="l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Business professionals who specialize in providing audits and reviews to construction firms, and who offer accounting, taxation, business formation, business operation consulting, and other planning services for construction firms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They are critical to the success of the financial management of your business.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The quality of the CPA and the degree of construction financial and taxation knowledge are crucial to obtaining the optimum level of surety credit.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1917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5060" y="63201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4</a:t>
            </a:r>
            <a:endParaRPr lang="en-US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796819" y="341760"/>
            <a:ext cx="789397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CPAs Are Licensed Business Professionals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1" y="1524000"/>
            <a:ext cx="8675480" cy="47961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65760" indent="-256032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36092" indent="-342900" algn="l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A CPA is a certified public accountant who is licensed by a state board of accountancy.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They must possess a baccalaureate or higher college degree and have completed at least 150 semester hours (five years) college credits with a sufficient number of accounting and business credits.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To earn the license, CPAs must pass a rigorous uniform exam on financial accounting, business environment concepts, auditing, and regulation.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Many states also require additional educational and experience requirements for certification.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8954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5060" y="63201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5</a:t>
            </a:r>
            <a:endParaRPr lang="en-US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796819" y="341760"/>
            <a:ext cx="789397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What is the Role of a Construction-Oriented CPA?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447800"/>
            <a:ext cx="8751681" cy="4876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65760" indent="-256032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36092" indent="-342900" algn="l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Provide audit and review services to construction firms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Understand the complex accounting and tax issues facing construction firms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Prepare timely and accurate financial statements, which sureties use in determining bonding capacity and lenders use to determine borrowing limits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Know and work well with your surety bond producer, attorney, and banker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Help a construction firm understand the proper relationship between direct costs (labor, material, subcontracting, and equipment costs) and indirect costs (payroll taxes, supervision, tools, vehicles, supplies, insurance and support costs)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5322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5060" y="63201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6</a:t>
            </a:r>
            <a:endParaRPr lang="en-US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796819" y="341760"/>
            <a:ext cx="789397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What is the Role of a Construction-Oriented CPA? (cont.)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1" y="1524000"/>
            <a:ext cx="8534399" cy="4796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256032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36092" indent="-342900" algn="l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Help a construction firm understand its cash flows and cash needs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Consider tax implications and strategies to mitigate taxes to improve a construction firm’s cash flow and profitability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Assist the construction firm in selecting and maintaining a strong internal cost accounting system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May provide consulting services on financial, regulatory, safety and management </a:t>
            </a:r>
            <a:r>
              <a:rPr lang="en-US" dirty="0" smtClean="0"/>
              <a:t>issues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Assist a construction firm with its business planning tasks (budgeting, tax planning, and strategic planning) to improve profitability and financial strength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595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5060" y="63201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7</a:t>
            </a:r>
            <a:endParaRPr lang="en-US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609600" y="341760"/>
            <a:ext cx="8534399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Keys to a Successful Relationship with Your Construction-Oriented CPA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1" y="1524000"/>
            <a:ext cx="8675480" cy="4576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256032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36092" indent="-342900" algn="l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Mutual commitment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Respect and trust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Clear communication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Candor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Responsiveness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Availability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4610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5060" y="63201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8</a:t>
            </a:r>
            <a:endParaRPr lang="en-US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646043" y="341760"/>
            <a:ext cx="8534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Questions to Ask in Selecting a Construction-Oriented CPA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1447800"/>
            <a:ext cx="8991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65760" indent="-256032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36092" indent="-342900" algn="l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What is your background and experience with construction clients?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How long have you handled construction clients?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Explain your knowledge of and experience with the construction business, including accounting rules, tax laws and regulations, internal cost accounting systems, cash management, and tax planning strategies.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Do you specialize in construction firms that are my size or larger?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What software do you recommend for my business? 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5146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5060" y="63201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9</a:t>
            </a:r>
            <a:endParaRPr lang="en-US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609600" y="341760"/>
            <a:ext cx="8534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Questions to Ask in Selecting a Construction-Oriented CPA (cont.)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447800"/>
            <a:ext cx="8827881" cy="5241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256032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36092" indent="-342900" algn="l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Can you help me select my accounting system or optimize my current system?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Does the CPA adequately understand my business and its unique problems?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Has the CPA received positive recommendations from my peers and business advisors in the construction community?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What is your fee structure?  How often will I be billed?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Will you work on the matter or will an associate be involved as well?  If so, how will the work be divided and billed?</a:t>
            </a:r>
          </a:p>
        </p:txBody>
      </p:sp>
    </p:spTree>
    <p:extLst>
      <p:ext uri="{BB962C8B-B14F-4D97-AF65-F5344CB8AC3E}">
        <p14:creationId xmlns:p14="http://schemas.microsoft.com/office/powerpoint/2010/main" val="109355483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4347</TotalTime>
  <Words>794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Custom Design</vt:lpstr>
      <vt:lpstr>Professional Relationships Important to Construction Firms  The Value of Construction-Oriented Certified Public Accountants   © Copyright 2016 NASBP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Verify Your Bond</dc:title>
  <dc:creator>Kathy Hoffman</dc:creator>
  <cp:lastModifiedBy>Martha Perkins</cp:lastModifiedBy>
  <cp:revision>154</cp:revision>
  <cp:lastPrinted>2014-04-10T16:45:31Z</cp:lastPrinted>
  <dcterms:created xsi:type="dcterms:W3CDTF">2014-03-26T16:08:14Z</dcterms:created>
  <dcterms:modified xsi:type="dcterms:W3CDTF">2017-01-23T16:39:09Z</dcterms:modified>
</cp:coreProperties>
</file>