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7"/>
  </p:notes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BC7"/>
    <a:srgbClr val="E6E7E8"/>
    <a:srgbClr val="F0F4DC"/>
    <a:srgbClr val="2C5D98"/>
    <a:srgbClr val="E46C0A"/>
    <a:srgbClr val="004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340" autoAdjust="0"/>
  </p:normalViewPr>
  <p:slideViewPr>
    <p:cSldViewPr>
      <p:cViewPr>
        <p:scale>
          <a:sx n="72" d="100"/>
          <a:sy n="72" d="100"/>
        </p:scale>
        <p:origin x="-570" y="-246"/>
      </p:cViewPr>
      <p:guideLst>
        <p:guide orient="horz" pos="2160"/>
        <p:guide pos="2880"/>
      </p:guideLst>
    </p:cSldViewPr>
  </p:slideViewPr>
  <p:outlineViewPr>
    <p:cViewPr>
      <p:scale>
        <a:sx n="33" d="100"/>
        <a:sy n="33" d="100"/>
      </p:scale>
      <p:origin x="232"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890" tIns="46445" rIns="92890" bIns="4644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890" tIns="46445" rIns="92890" bIns="46445" rtlCol="0"/>
          <a:lstStyle>
            <a:lvl1pPr algn="r">
              <a:defRPr sz="1200"/>
            </a:lvl1pPr>
          </a:lstStyle>
          <a:p>
            <a:fld id="{569E1916-CF44-47B9-8C3C-2A95EFA52C52}" type="datetimeFigureOut">
              <a:rPr lang="en-US" smtClean="0"/>
              <a:t>1/23/2017</a:t>
            </a:fld>
            <a:endParaRPr lang="en-US"/>
          </a:p>
        </p:txBody>
      </p:sp>
      <p:sp>
        <p:nvSpPr>
          <p:cNvPr id="4" name="Slide Image Placeholder 3"/>
          <p:cNvSpPr>
            <a:spLocks noGrp="1" noRot="1" noChangeAspect="1"/>
          </p:cNvSpPr>
          <p:nvPr>
            <p:ph type="sldImg" idx="2"/>
          </p:nvPr>
        </p:nvSpPr>
        <p:spPr>
          <a:xfrm>
            <a:off x="1152525" y="698500"/>
            <a:ext cx="4651375" cy="3489325"/>
          </a:xfrm>
          <a:prstGeom prst="rect">
            <a:avLst/>
          </a:prstGeom>
          <a:noFill/>
          <a:ln w="12700">
            <a:solidFill>
              <a:prstClr val="black"/>
            </a:solidFill>
          </a:ln>
        </p:spPr>
        <p:txBody>
          <a:bodyPr vert="horz" lIns="92890" tIns="46445" rIns="92890" bIns="46445" rtlCol="0" anchor="ctr"/>
          <a:lstStyle/>
          <a:p>
            <a:endParaRPr lang="en-US"/>
          </a:p>
        </p:txBody>
      </p:sp>
      <p:sp>
        <p:nvSpPr>
          <p:cNvPr id="5" name="Notes Placeholder 4"/>
          <p:cNvSpPr>
            <a:spLocks noGrp="1"/>
          </p:cNvSpPr>
          <p:nvPr>
            <p:ph type="body" sz="quarter" idx="3"/>
          </p:nvPr>
        </p:nvSpPr>
        <p:spPr>
          <a:xfrm>
            <a:off x="695484" y="4421825"/>
            <a:ext cx="5563870" cy="4189095"/>
          </a:xfrm>
          <a:prstGeom prst="rect">
            <a:avLst/>
          </a:prstGeom>
        </p:spPr>
        <p:txBody>
          <a:bodyPr vert="horz" lIns="92890" tIns="46445" rIns="92890" bIns="464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2"/>
            <a:ext cx="3013763" cy="465455"/>
          </a:xfrm>
          <a:prstGeom prst="rect">
            <a:avLst/>
          </a:prstGeom>
        </p:spPr>
        <p:txBody>
          <a:bodyPr vert="horz" lIns="92890" tIns="46445" rIns="92890" bIns="4644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2"/>
            <a:ext cx="3013763" cy="465455"/>
          </a:xfrm>
          <a:prstGeom prst="rect">
            <a:avLst/>
          </a:prstGeom>
        </p:spPr>
        <p:txBody>
          <a:bodyPr vert="horz" lIns="92890" tIns="46445" rIns="92890" bIns="46445" rtlCol="0" anchor="b"/>
          <a:lstStyle>
            <a:lvl1pPr algn="r">
              <a:defRPr sz="1200"/>
            </a:lvl1pPr>
          </a:lstStyle>
          <a:p>
            <a:fld id="{62105AC2-6606-4A95-9DED-5D00096F209B}" type="slidenum">
              <a:rPr lang="en-US" smtClean="0"/>
              <a:t>‹#›</a:t>
            </a:fld>
            <a:endParaRPr lang="en-US"/>
          </a:p>
        </p:txBody>
      </p:sp>
    </p:spTree>
    <p:extLst>
      <p:ext uri="{BB962C8B-B14F-4D97-AF65-F5344CB8AC3E}">
        <p14:creationId xmlns:p14="http://schemas.microsoft.com/office/powerpoint/2010/main" val="343544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895600"/>
            <a:ext cx="7772400" cy="1362075"/>
          </a:xfrm>
        </p:spPr>
        <p:txBody>
          <a:bodyPr anchor="t"/>
          <a:lstStyle>
            <a:lvl1pPr algn="ctr">
              <a:defRPr sz="4000" b="1" cap="all"/>
            </a:lvl1pPr>
          </a:lstStyle>
          <a:p>
            <a:r>
              <a:rPr lang="en-US" dirty="0" smtClean="0"/>
              <a:t>Click to edit Master title style</a:t>
            </a:r>
            <a:endParaRPr lang="en-US" dirty="0"/>
          </a:p>
        </p:txBody>
      </p:sp>
    </p:spTree>
    <p:extLst>
      <p:ext uri="{BB962C8B-B14F-4D97-AF65-F5344CB8AC3E}">
        <p14:creationId xmlns:p14="http://schemas.microsoft.com/office/powerpoint/2010/main" val="407229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CF353C-5D95-4F84-9B4E-DF3B7ACFA538}" type="datetime1">
              <a:rPr lang="en-US" smtClean="0"/>
              <a:t>1/23/2017</a:t>
            </a:fld>
            <a:endParaRPr lang="en-US"/>
          </a:p>
        </p:txBody>
      </p:sp>
    </p:spTree>
    <p:extLst>
      <p:ext uri="{BB962C8B-B14F-4D97-AF65-F5344CB8AC3E}">
        <p14:creationId xmlns:p14="http://schemas.microsoft.com/office/powerpoint/2010/main" val="216194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lgn="ctr">
              <a:defRPr/>
            </a:lvl1pPr>
          </a:lstStyle>
          <a:p>
            <a:fld id="{F9A26404-3B55-4712-91AD-16D3DDBA8C80}" type="slidenum">
              <a:rPr lang="en-US" smtClean="0"/>
              <a:pPr/>
              <a:t>‹#›</a:t>
            </a:fld>
            <a:endParaRPr lang="en-US"/>
          </a:p>
        </p:txBody>
      </p:sp>
    </p:spTree>
    <p:extLst>
      <p:ext uri="{BB962C8B-B14F-4D97-AF65-F5344CB8AC3E}">
        <p14:creationId xmlns:p14="http://schemas.microsoft.com/office/powerpoint/2010/main" val="336759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lgn="ctr">
              <a:defRPr/>
            </a:lvl1pPr>
          </a:lstStyle>
          <a:p>
            <a:fld id="{F9A26404-3B55-4712-91AD-16D3DDBA8C80}" type="slidenum">
              <a:rPr lang="en-US" smtClean="0"/>
              <a:pPr/>
              <a:t>‹#›</a:t>
            </a:fld>
            <a:endParaRPr lang="en-US"/>
          </a:p>
        </p:txBody>
      </p:sp>
    </p:spTree>
    <p:extLst>
      <p:ext uri="{BB962C8B-B14F-4D97-AF65-F5344CB8AC3E}">
        <p14:creationId xmlns:p14="http://schemas.microsoft.com/office/powerpoint/2010/main" val="3632561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0"/>
            <a:ext cx="9144000" cy="7010400"/>
          </a:xfrm>
          <a:prstGeom prst="rect">
            <a:avLst/>
          </a:prstGeom>
          <a:gradFill>
            <a:gsLst>
              <a:gs pos="100000">
                <a:srgbClr val="2C5D98"/>
              </a:gs>
              <a:gs pos="77000">
                <a:srgbClr val="E6E7E8"/>
              </a:gs>
              <a:gs pos="0">
                <a:srgbClr val="E6E7E8">
                  <a:alpha val="99000"/>
                </a:srgb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0" y="6356350"/>
            <a:ext cx="8686800" cy="501650"/>
          </a:xfrm>
          <a:prstGeom prst="rect">
            <a:avLst/>
          </a:prstGeom>
        </p:spPr>
        <p:txBody>
          <a:bodyPr vert="horz" lIns="91440" tIns="45720" rIns="91440" bIns="45720" rtlCol="0" anchor="ctr"/>
          <a:lstStyle>
            <a:lvl1pPr algn="r">
              <a:defRPr sz="1200" b="1" i="0">
                <a:solidFill>
                  <a:schemeClr val="tx1">
                    <a:lumMod val="95000"/>
                    <a:lumOff val="5000"/>
                  </a:schemeClr>
                </a:solidFill>
                <a:latin typeface="+mj-lt"/>
              </a:defRPr>
            </a:lvl1pPr>
          </a:lstStyle>
          <a:p>
            <a:pPr algn="ctr"/>
            <a:fld id="{F9A26404-3B55-4712-91AD-16D3DDBA8C80}" type="slidenum">
              <a:rPr lang="en-US" smtClean="0"/>
              <a:pPr algn="ctr"/>
              <a:t>‹#›</a:t>
            </a:fld>
            <a:endParaRPr lang="en-US" dirty="0"/>
          </a:p>
        </p:txBody>
      </p:sp>
      <p:pic>
        <p:nvPicPr>
          <p:cNvPr id="10" name="Picture 9" descr="surety-smart-bus.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92608" y="6120384"/>
            <a:ext cx="3593592" cy="737616"/>
          </a:xfrm>
          <a:prstGeom prst="rect">
            <a:avLst/>
          </a:prstGeom>
        </p:spPr>
      </p:pic>
      <p:pic>
        <p:nvPicPr>
          <p:cNvPr id="11" name="Picture 10" descr="surety-learn-logo.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58000" y="6324600"/>
            <a:ext cx="1868424" cy="432816"/>
          </a:xfrm>
          <a:prstGeom prst="rect">
            <a:avLst/>
          </a:prstGeom>
        </p:spPr>
      </p:pic>
    </p:spTree>
    <p:extLst>
      <p:ext uri="{BB962C8B-B14F-4D97-AF65-F5344CB8AC3E}">
        <p14:creationId xmlns:p14="http://schemas.microsoft.com/office/powerpoint/2010/main" val="1357197602"/>
      </p:ext>
    </p:extLst>
  </p:cSld>
  <p:clrMap bg1="lt1" tx1="dk1" bg2="lt2" tx2="dk2" accent1="accent1" accent2="accent2" accent3="accent3" accent4="accent4" accent5="accent5" accent6="accent6" hlink="hlink" folHlink="folHlink"/>
  <p:sldLayoutIdLst>
    <p:sldLayoutId id="2147483728" r:id="rId1"/>
    <p:sldLayoutId id="2147483726" r:id="rId2"/>
    <p:sldLayoutId id="2147483727" r:id="rId3"/>
    <p:sldLayoutId id="2147483729" r:id="rId4"/>
  </p:sldLayoutIdLst>
  <p:hf hdr="0" ftr="0" dt="0"/>
  <p:txStyles>
    <p:titleStyle>
      <a:lvl1pPr algn="l" defTabSz="914400" rtl="0" eaLnBrk="1" latinLnBrk="0" hangingPunct="1">
        <a:spcBef>
          <a:spcPct val="0"/>
        </a:spcBef>
        <a:buNone/>
        <a:defRPr sz="4400" kern="1200">
          <a:solidFill>
            <a:srgbClr val="004785"/>
          </a:solidFill>
          <a:latin typeface="Antonio"/>
          <a:ea typeface="+mj-ea"/>
          <a:cs typeface="+mj-cs"/>
        </a:defRPr>
      </a:lvl1pPr>
    </p:titleStyle>
    <p:bodyStyle>
      <a:lvl1pPr marL="0" indent="0" algn="l" defTabSz="914400" rtl="0" eaLnBrk="1" latinLnBrk="0" hangingPunct="1">
        <a:spcBef>
          <a:spcPct val="20000"/>
        </a:spcBef>
        <a:buClr>
          <a:schemeClr val="accent6">
            <a:lumMod val="75000"/>
          </a:schemeClr>
        </a:buClr>
        <a:buFontTx/>
        <a:buNone/>
        <a:defRPr sz="3200" kern="1200">
          <a:solidFill>
            <a:schemeClr val="tx1"/>
          </a:solidFill>
          <a:latin typeface="Arial"/>
          <a:ea typeface="+mn-ea"/>
          <a:cs typeface="+mn-cs"/>
        </a:defRPr>
      </a:lvl1pPr>
      <a:lvl2pPr marL="742950" indent="-285750" algn="l" defTabSz="914400" rtl="0" eaLnBrk="1" latinLnBrk="0" hangingPunct="1">
        <a:spcBef>
          <a:spcPct val="20000"/>
        </a:spcBef>
        <a:buClr>
          <a:srgbClr val="E46C0A"/>
        </a:buClr>
        <a:buFont typeface="Lucida Grande"/>
        <a:buChar char="&gt;"/>
        <a:defRPr sz="28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4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20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20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sbp.org/NASBP/Directory/FindaProduc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2412" y="685800"/>
            <a:ext cx="9144000" cy="5638800"/>
          </a:xfrm>
        </p:spPr>
        <p:txBody>
          <a:bodyPr>
            <a:normAutofit fontScale="90000"/>
          </a:bodyPr>
          <a:lstStyle/>
          <a:p>
            <a:pPr algn="ctr"/>
            <a:r>
              <a:rPr lang="en-US" dirty="0" smtClean="0">
                <a:solidFill>
                  <a:srgbClr val="0070C0"/>
                </a:solidFill>
                <a:effectLst/>
              </a:rPr>
              <a:t>What to Expect Series</a:t>
            </a:r>
            <a:br>
              <a:rPr lang="en-US" dirty="0" smtClean="0">
                <a:solidFill>
                  <a:srgbClr val="0070C0"/>
                </a:solidFill>
                <a:effectLst/>
              </a:rPr>
            </a:br>
            <a:r>
              <a:rPr lang="en-US" dirty="0">
                <a:effectLst/>
              </a:rPr>
              <a:t/>
            </a:r>
            <a:br>
              <a:rPr lang="en-US" dirty="0">
                <a:effectLst/>
              </a:rPr>
            </a:br>
            <a:r>
              <a:rPr lang="en-US" dirty="0" smtClean="0">
                <a:effectLst/>
              </a:rPr>
              <a:t/>
            </a:r>
            <a:br>
              <a:rPr lang="en-US" dirty="0" smtClean="0">
                <a:effectLst/>
              </a:rPr>
            </a:br>
            <a:r>
              <a:rPr lang="en-US" sz="4000" dirty="0" smtClean="0">
                <a:effectLst/>
              </a:rPr>
              <a:t>Your First Meeting with a </a:t>
            </a:r>
            <a:br>
              <a:rPr lang="en-US" sz="4000" dirty="0" smtClean="0">
                <a:effectLst/>
              </a:rPr>
            </a:br>
            <a:r>
              <a:rPr lang="en-US" sz="4000" dirty="0" smtClean="0">
                <a:effectLst/>
              </a:rPr>
              <a:t>Professional Surety </a:t>
            </a:r>
            <a:r>
              <a:rPr lang="en-US" sz="4000" dirty="0" smtClean="0">
                <a:effectLst/>
              </a:rPr>
              <a:t>Bond Producer</a:t>
            </a:r>
            <a:r>
              <a:rPr lang="en-US" sz="4900" dirty="0" smtClean="0">
                <a:effectLst/>
              </a:rPr>
              <a:t/>
            </a:r>
            <a:br>
              <a:rPr lang="en-US" sz="4900" dirty="0" smtClean="0">
                <a:effectLst/>
              </a:rPr>
            </a:br>
            <a:r>
              <a:rPr lang="en-US" sz="4900" dirty="0" smtClean="0">
                <a:effectLst/>
              </a:rPr>
              <a:t/>
            </a:r>
            <a:br>
              <a:rPr lang="en-US" sz="4900" dirty="0" smtClean="0">
                <a:effectLst/>
              </a:rPr>
            </a:br>
            <a:r>
              <a:rPr lang="en-US" dirty="0">
                <a:effectLst/>
              </a:rPr>
              <a:t/>
            </a:r>
            <a:br>
              <a:rPr lang="en-US" dirty="0">
                <a:effectLst/>
              </a:rPr>
            </a:br>
            <a:r>
              <a:rPr lang="en-US" dirty="0" smtClean="0">
                <a:effectLst/>
              </a:rPr>
              <a:t/>
            </a:r>
            <a:br>
              <a:rPr lang="en-US" dirty="0" smtClean="0">
                <a:effectLst/>
              </a:rPr>
            </a:br>
            <a:r>
              <a:rPr lang="en-US" sz="1300" dirty="0" smtClean="0">
                <a:solidFill>
                  <a:schemeClr val="tx1"/>
                </a:solidFill>
                <a:effectLst/>
              </a:rPr>
              <a:t> © Copyright 2016 NASBP</a:t>
            </a:r>
            <a:endParaRPr lang="en-US" sz="1300" dirty="0">
              <a:solidFill>
                <a:schemeClr val="tx1"/>
              </a:solidFill>
              <a:effectLst/>
            </a:endParaRPr>
          </a:p>
        </p:txBody>
      </p:sp>
    </p:spTree>
    <p:extLst>
      <p:ext uri="{BB962C8B-B14F-4D97-AF65-F5344CB8AC3E}">
        <p14:creationId xmlns:p14="http://schemas.microsoft.com/office/powerpoint/2010/main" val="120385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512096" y="1428649"/>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09598" y="417103"/>
            <a:ext cx="8446881"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is the Order of Business at the Typical First Meeting?</a:t>
            </a:r>
            <a:endParaRPr lang="en-US" dirty="0"/>
          </a:p>
        </p:txBody>
      </p:sp>
      <p:sp>
        <p:nvSpPr>
          <p:cNvPr id="6" name="Content Placeholder 2"/>
          <p:cNvSpPr txBox="1">
            <a:spLocks/>
          </p:cNvSpPr>
          <p:nvPr/>
        </p:nvSpPr>
        <p:spPr>
          <a:xfrm>
            <a:off x="565838" y="1407703"/>
            <a:ext cx="8534400" cy="4992240"/>
          </a:xfrm>
          <a:prstGeom prst="rect">
            <a:avLst/>
          </a:prstGeom>
        </p:spPr>
        <p:txBody>
          <a:bodyPr vert="horz" lIns="91440" tIns="45720" rIns="91440" bIns="45720" rtlCol="0">
            <a:normAutofit fontScale="925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The bond producer will spend a good deal of time listening to and understanding the history of your business, company ownership, project expertise, operations, and goals/desires for bonding.</a:t>
            </a:r>
          </a:p>
          <a:p>
            <a:pPr>
              <a:buFont typeface="Wingdings" panose="05000000000000000000" pitchFamily="2" charset="2"/>
              <a:buChar char="Ø"/>
            </a:pPr>
            <a:r>
              <a:rPr lang="en-US" dirty="0" smtClean="0"/>
              <a:t>The bond producer will explain whom he/she works for, how surety companies underwrite bonds, how bond rates work, how to request a bond, the importance of a good accountant, why bond underwriters care about construction accounting and bank support, how he/she can add value in coaching you to attain higher levels of surety capacity, and the general lay of the land in the surety marketplace.</a:t>
            </a:r>
          </a:p>
          <a:p>
            <a:pPr>
              <a:buFont typeface="Wingdings" panose="05000000000000000000" pitchFamily="2" charset="2"/>
              <a:buChar char="Ø"/>
            </a:pPr>
            <a:endParaRPr lang="en-US" dirty="0" smtClean="0"/>
          </a:p>
        </p:txBody>
      </p:sp>
      <p:sp>
        <p:nvSpPr>
          <p:cNvPr id="7" name="TextBox 6"/>
          <p:cNvSpPr txBox="1"/>
          <p:nvPr/>
        </p:nvSpPr>
        <p:spPr>
          <a:xfrm>
            <a:off x="4521554" y="6402529"/>
            <a:ext cx="441146" cy="369332"/>
          </a:xfrm>
          <a:prstGeom prst="rect">
            <a:avLst/>
          </a:prstGeom>
          <a:noFill/>
        </p:spPr>
        <p:txBody>
          <a:bodyPr wrap="none" rtlCol="0">
            <a:spAutoFit/>
          </a:bodyPr>
          <a:lstStyle/>
          <a:p>
            <a:r>
              <a:rPr lang="en-US" dirty="0" smtClean="0">
                <a:latin typeface="+mj-lt"/>
              </a:rPr>
              <a:t>10</a:t>
            </a:r>
            <a:endParaRPr lang="en-US" dirty="0">
              <a:latin typeface="+mj-lt"/>
            </a:endParaRPr>
          </a:p>
        </p:txBody>
      </p:sp>
    </p:spTree>
    <p:extLst>
      <p:ext uri="{BB962C8B-B14F-4D97-AF65-F5344CB8AC3E}">
        <p14:creationId xmlns:p14="http://schemas.microsoft.com/office/powerpoint/2010/main" val="3492554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499275" y="315256"/>
            <a:ext cx="8644726"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Factors Does a Surety Consider in the Underwriting Process?</a:t>
            </a:r>
            <a:endParaRPr lang="en-US" dirty="0"/>
          </a:p>
        </p:txBody>
      </p:sp>
      <p:sp>
        <p:nvSpPr>
          <p:cNvPr id="6" name="Content Placeholder 2"/>
          <p:cNvSpPr txBox="1">
            <a:spLocks/>
          </p:cNvSpPr>
          <p:nvPr/>
        </p:nvSpPr>
        <p:spPr>
          <a:xfrm>
            <a:off x="609601" y="1428649"/>
            <a:ext cx="8534400" cy="4992240"/>
          </a:xfrm>
          <a:prstGeom prst="rect">
            <a:avLst/>
          </a:prstGeom>
        </p:spPr>
        <p:txBody>
          <a:bodyPr vert="horz" lIns="91440" tIns="45720" rIns="91440" bIns="45720" rtlCol="0">
            <a:normAutofit/>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Among others, the surety considers the following factors in the underwriting process:</a:t>
            </a:r>
          </a:p>
          <a:p>
            <a:pPr lvl="1">
              <a:buFont typeface="Wingdings" panose="05000000000000000000" pitchFamily="2" charset="2"/>
              <a:buChar char="ü"/>
            </a:pPr>
            <a:r>
              <a:rPr lang="en-US" dirty="0" smtClean="0"/>
              <a:t>Financial capacity</a:t>
            </a:r>
          </a:p>
          <a:p>
            <a:pPr lvl="1">
              <a:buFont typeface="Wingdings" panose="05000000000000000000" pitchFamily="2" charset="2"/>
              <a:buChar char="ü"/>
            </a:pPr>
            <a:r>
              <a:rPr lang="en-US" dirty="0" smtClean="0"/>
              <a:t>Net worth</a:t>
            </a:r>
          </a:p>
          <a:p>
            <a:pPr lvl="1">
              <a:buFont typeface="Wingdings" panose="05000000000000000000" pitchFamily="2" charset="2"/>
              <a:buChar char="ü"/>
            </a:pPr>
            <a:r>
              <a:rPr lang="en-US" dirty="0" smtClean="0"/>
              <a:t>Cash flow </a:t>
            </a:r>
          </a:p>
          <a:p>
            <a:pPr lvl="1">
              <a:buFont typeface="Wingdings" panose="05000000000000000000" pitchFamily="2" charset="2"/>
              <a:buChar char="ü"/>
            </a:pPr>
            <a:r>
              <a:rPr lang="en-US" dirty="0" smtClean="0"/>
              <a:t>Assets</a:t>
            </a:r>
          </a:p>
          <a:p>
            <a:pPr lvl="1">
              <a:buFont typeface="Wingdings" panose="05000000000000000000" pitchFamily="2" charset="2"/>
              <a:buChar char="ü"/>
            </a:pPr>
            <a:r>
              <a:rPr lang="en-US" dirty="0" smtClean="0"/>
              <a:t>Credit score</a:t>
            </a:r>
          </a:p>
          <a:p>
            <a:pPr lvl="1">
              <a:buFont typeface="Wingdings" panose="05000000000000000000" pitchFamily="2" charset="2"/>
              <a:buChar char="ü"/>
            </a:pPr>
            <a:r>
              <a:rPr lang="en-US" dirty="0" smtClean="0"/>
              <a:t>Works in progress</a:t>
            </a:r>
          </a:p>
          <a:p>
            <a:pPr lvl="1">
              <a:buFont typeface="Wingdings" panose="05000000000000000000" pitchFamily="2" charset="2"/>
              <a:buChar char="ü"/>
            </a:pPr>
            <a:r>
              <a:rPr lang="en-US" dirty="0" smtClean="0"/>
              <a:t>Work history</a:t>
            </a:r>
          </a:p>
          <a:p>
            <a:pPr lvl="1">
              <a:buFont typeface="Wingdings" panose="05000000000000000000" pitchFamily="2" charset="2"/>
              <a:buChar char="ü"/>
            </a:pPr>
            <a:r>
              <a:rPr lang="en-US" dirty="0" smtClean="0"/>
              <a:t>Banking relationship</a:t>
            </a:r>
          </a:p>
          <a:p>
            <a:pPr lvl="1">
              <a:buFont typeface="Wingdings" panose="05000000000000000000" pitchFamily="2" charset="2"/>
              <a:buChar char="ü"/>
            </a:pPr>
            <a:r>
              <a:rPr lang="en-US" dirty="0" smtClean="0"/>
              <a:t>Nature of project to be bonded</a:t>
            </a:r>
          </a:p>
          <a:p>
            <a:endParaRPr lang="en-US" dirty="0" smtClean="0"/>
          </a:p>
        </p:txBody>
      </p:sp>
      <p:sp>
        <p:nvSpPr>
          <p:cNvPr id="7" name="TextBox 6"/>
          <p:cNvSpPr txBox="1"/>
          <p:nvPr/>
        </p:nvSpPr>
        <p:spPr>
          <a:xfrm>
            <a:off x="4521554" y="6402529"/>
            <a:ext cx="424027" cy="369332"/>
          </a:xfrm>
          <a:prstGeom prst="rect">
            <a:avLst/>
          </a:prstGeom>
          <a:noFill/>
        </p:spPr>
        <p:txBody>
          <a:bodyPr wrap="none" rtlCol="0">
            <a:spAutoFit/>
          </a:bodyPr>
          <a:lstStyle/>
          <a:p>
            <a:r>
              <a:rPr lang="en-US" dirty="0" smtClean="0">
                <a:latin typeface="+mj-lt"/>
              </a:rPr>
              <a:t>11</a:t>
            </a:r>
            <a:endParaRPr lang="en-US" dirty="0">
              <a:latin typeface="+mj-lt"/>
            </a:endParaRPr>
          </a:p>
        </p:txBody>
      </p:sp>
    </p:spTree>
    <p:extLst>
      <p:ext uri="{BB962C8B-B14F-4D97-AF65-F5344CB8AC3E}">
        <p14:creationId xmlns:p14="http://schemas.microsoft.com/office/powerpoint/2010/main" val="24724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52670" y="341760"/>
            <a:ext cx="837068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Other Topics Might Be Covered at a Typical First Meeting?</a:t>
            </a:r>
            <a:endParaRPr lang="en-US" dirty="0"/>
          </a:p>
        </p:txBody>
      </p:sp>
      <p:sp>
        <p:nvSpPr>
          <p:cNvPr id="6" name="Content Placeholder 2"/>
          <p:cNvSpPr txBox="1">
            <a:spLocks/>
          </p:cNvSpPr>
          <p:nvPr/>
        </p:nvSpPr>
        <p:spPr>
          <a:xfrm>
            <a:off x="554436" y="1428649"/>
            <a:ext cx="8534400" cy="4973880"/>
          </a:xfrm>
          <a:prstGeom prst="rect">
            <a:avLst/>
          </a:prstGeom>
        </p:spPr>
        <p:txBody>
          <a:bodyPr vert="horz" lIns="91440" tIns="45720" rIns="91440" bIns="45720" rtlCol="0">
            <a:normAutofit fontScale="85000" lnSpcReduction="1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If you need to develop relationships with other professionals, the bond producer can provide you with referrals for other types of professionals, such as accountants, attorneys, and bankers.</a:t>
            </a:r>
          </a:p>
          <a:p>
            <a:pPr>
              <a:buFont typeface="Wingdings" panose="05000000000000000000" pitchFamily="2" charset="2"/>
              <a:buChar char="Ø"/>
            </a:pPr>
            <a:r>
              <a:rPr lang="en-US" dirty="0" smtClean="0"/>
              <a:t>The producer will explain the fundamental differences between traditional insurance and surety bonds.</a:t>
            </a:r>
          </a:p>
          <a:p>
            <a:pPr>
              <a:buFont typeface="Wingdings" panose="05000000000000000000" pitchFamily="2" charset="2"/>
              <a:buChar char="Ø"/>
            </a:pPr>
            <a:r>
              <a:rPr lang="en-US" dirty="0" smtClean="0"/>
              <a:t>The producer will explain generally to you how bonds are underwritten: </a:t>
            </a:r>
          </a:p>
          <a:p>
            <a:pPr lvl="1">
              <a:buFont typeface="Wingdings" panose="05000000000000000000" pitchFamily="2" charset="2"/>
              <a:buChar char="ü"/>
            </a:pPr>
            <a:r>
              <a:rPr lang="en-US" dirty="0" smtClean="0"/>
              <a:t>Character—of the contractor</a:t>
            </a:r>
          </a:p>
          <a:p>
            <a:pPr lvl="1">
              <a:buFont typeface="Wingdings" panose="05000000000000000000" pitchFamily="2" charset="2"/>
              <a:buChar char="ü"/>
            </a:pPr>
            <a:r>
              <a:rPr lang="en-US" dirty="0" smtClean="0"/>
              <a:t>Capacity—the expertise and experience of a contractor to handle a project</a:t>
            </a:r>
          </a:p>
          <a:p>
            <a:pPr lvl="1">
              <a:buFont typeface="Wingdings" panose="05000000000000000000" pitchFamily="2" charset="2"/>
              <a:buChar char="ü"/>
            </a:pPr>
            <a:r>
              <a:rPr lang="en-US" dirty="0" smtClean="0"/>
              <a:t>Capital—the financial strength of the contractor and its indemnitors</a:t>
            </a:r>
          </a:p>
          <a:p>
            <a:pPr>
              <a:buFont typeface="Wingdings" panose="05000000000000000000" pitchFamily="2" charset="2"/>
              <a:buChar char="Ø"/>
            </a:pPr>
            <a:r>
              <a:rPr lang="en-US" dirty="0" smtClean="0"/>
              <a:t>The producer will explain indemnity agreements and why surety companies require you to sign them.</a:t>
            </a:r>
          </a:p>
        </p:txBody>
      </p:sp>
      <p:sp>
        <p:nvSpPr>
          <p:cNvPr id="7" name="TextBox 6"/>
          <p:cNvSpPr txBox="1"/>
          <p:nvPr/>
        </p:nvSpPr>
        <p:spPr>
          <a:xfrm>
            <a:off x="4521554" y="6402529"/>
            <a:ext cx="441146" cy="369332"/>
          </a:xfrm>
          <a:prstGeom prst="rect">
            <a:avLst/>
          </a:prstGeom>
          <a:noFill/>
        </p:spPr>
        <p:txBody>
          <a:bodyPr wrap="none" rtlCol="0">
            <a:spAutoFit/>
          </a:bodyPr>
          <a:lstStyle/>
          <a:p>
            <a:r>
              <a:rPr lang="en-US" dirty="0" smtClean="0">
                <a:latin typeface="+mj-lt"/>
              </a:rPr>
              <a:t>12</a:t>
            </a:r>
            <a:endParaRPr lang="en-US" dirty="0">
              <a:latin typeface="+mj-lt"/>
            </a:endParaRPr>
          </a:p>
        </p:txBody>
      </p:sp>
    </p:spTree>
    <p:extLst>
      <p:ext uri="{BB962C8B-B14F-4D97-AF65-F5344CB8AC3E}">
        <p14:creationId xmlns:p14="http://schemas.microsoft.com/office/powerpoint/2010/main" val="33646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85800" y="315256"/>
            <a:ext cx="837068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What Are Indemnity Agreements and Why Must I Sign One?</a:t>
            </a:r>
            <a:endParaRPr lang="en-US" dirty="0"/>
          </a:p>
        </p:txBody>
      </p:sp>
      <p:sp>
        <p:nvSpPr>
          <p:cNvPr id="6" name="Content Placeholder 2"/>
          <p:cNvSpPr txBox="1">
            <a:spLocks/>
          </p:cNvSpPr>
          <p:nvPr/>
        </p:nvSpPr>
        <p:spPr>
          <a:xfrm>
            <a:off x="554436" y="1428649"/>
            <a:ext cx="8534400" cy="4973880"/>
          </a:xfrm>
          <a:prstGeom prst="rect">
            <a:avLst/>
          </a:prstGeom>
        </p:spPr>
        <p:txBody>
          <a:bodyPr vert="horz" lIns="91440" tIns="45720" rIns="91440" bIns="45720" rtlCol="0">
            <a:normAutofit fontScale="85000" lnSpcReduction="2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A general agreement of indemnity (GIA) is a contract that requires the signatories to indemnify or reimburse the surety if the surety suffers any loss (including attorneys’ fees, costs, etc.) as a result of having issued the bonds.</a:t>
            </a:r>
          </a:p>
          <a:p>
            <a:pPr>
              <a:buFont typeface="Wingdings" panose="05000000000000000000" pitchFamily="2" charset="2"/>
              <a:buChar char="Ø"/>
            </a:pPr>
            <a:r>
              <a:rPr lang="en-US" dirty="0" smtClean="0"/>
              <a:t>Most sureties require the individual and corporate signatures from: the contractor, the spouse of the contractor, owners, and the business itself.</a:t>
            </a:r>
          </a:p>
          <a:p>
            <a:pPr>
              <a:buFont typeface="Wingdings" panose="05000000000000000000" pitchFamily="2" charset="2"/>
              <a:buChar char="Ø"/>
            </a:pPr>
            <a:r>
              <a:rPr lang="en-US" dirty="0" smtClean="0"/>
              <a:t>The GIA protects the surety if the bonded contractor fails to fulfill its contractual obligations and the surety must step in to fulfill its bond obligations.</a:t>
            </a:r>
          </a:p>
          <a:p>
            <a:pPr>
              <a:buFont typeface="Wingdings" panose="05000000000000000000" pitchFamily="2" charset="2"/>
              <a:buChar char="Ø"/>
            </a:pPr>
            <a:r>
              <a:rPr lang="en-US" dirty="0" smtClean="0"/>
              <a:t>The GIA is a powerful contract that protects the rights of the surety issuing bonds to a contractor, and courts will enforce the terms of a GIA.</a:t>
            </a:r>
          </a:p>
          <a:p>
            <a:pPr>
              <a:buFont typeface="Wingdings" panose="05000000000000000000" pitchFamily="2" charset="2"/>
              <a:buChar char="Ø"/>
            </a:pPr>
            <a:r>
              <a:rPr lang="en-US" dirty="0" smtClean="0"/>
              <a:t>Therefore, a contractor must be fully aware of those rights before it signs the GIA.</a:t>
            </a:r>
          </a:p>
          <a:p>
            <a:endParaRPr lang="en-US" dirty="0" smtClean="0"/>
          </a:p>
        </p:txBody>
      </p:sp>
      <p:sp>
        <p:nvSpPr>
          <p:cNvPr id="7" name="TextBox 6"/>
          <p:cNvSpPr txBox="1"/>
          <p:nvPr/>
        </p:nvSpPr>
        <p:spPr>
          <a:xfrm>
            <a:off x="4521554" y="6402529"/>
            <a:ext cx="441146" cy="369332"/>
          </a:xfrm>
          <a:prstGeom prst="rect">
            <a:avLst/>
          </a:prstGeom>
          <a:noFill/>
        </p:spPr>
        <p:txBody>
          <a:bodyPr wrap="none" rtlCol="0">
            <a:spAutoFit/>
          </a:bodyPr>
          <a:lstStyle/>
          <a:p>
            <a:r>
              <a:rPr lang="en-US" dirty="0" smtClean="0">
                <a:latin typeface="+mj-lt"/>
              </a:rPr>
              <a:t>13</a:t>
            </a:r>
            <a:endParaRPr lang="en-US" dirty="0">
              <a:latin typeface="+mj-lt"/>
            </a:endParaRPr>
          </a:p>
        </p:txBody>
      </p:sp>
    </p:spTree>
    <p:extLst>
      <p:ext uri="{BB962C8B-B14F-4D97-AF65-F5344CB8AC3E}">
        <p14:creationId xmlns:p14="http://schemas.microsoft.com/office/powerpoint/2010/main" val="2920059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85800" y="328508"/>
            <a:ext cx="837068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Keys to a Successful Relationship With Your Surety Bond Producer</a:t>
            </a:r>
            <a:endParaRPr lang="en-US" dirty="0"/>
          </a:p>
        </p:txBody>
      </p:sp>
      <p:sp>
        <p:nvSpPr>
          <p:cNvPr id="6" name="Content Placeholder 2"/>
          <p:cNvSpPr txBox="1">
            <a:spLocks/>
          </p:cNvSpPr>
          <p:nvPr/>
        </p:nvSpPr>
        <p:spPr>
          <a:xfrm>
            <a:off x="609601" y="1428649"/>
            <a:ext cx="8534400" cy="4992240"/>
          </a:xfrm>
          <a:prstGeom prst="rect">
            <a:avLst/>
          </a:prstGeom>
        </p:spPr>
        <p:txBody>
          <a:bodyPr vert="horz" lIns="91440" tIns="45720" rIns="91440" bIns="45720" rtlCol="0">
            <a:normAutofit/>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600" dirty="0" smtClean="0"/>
              <a:t>A professional surety bond producer can be a powerful and crucial business ally in growing and prospering your construction business.</a:t>
            </a:r>
          </a:p>
          <a:p>
            <a:pPr>
              <a:buFont typeface="Wingdings" panose="05000000000000000000" pitchFamily="2" charset="2"/>
              <a:buChar char="Ø"/>
            </a:pPr>
            <a:r>
              <a:rPr lang="en-US" sz="2600" dirty="0" smtClean="0"/>
              <a:t>The key to a successful relationship with your surety bond producer is to begin and continue with: </a:t>
            </a:r>
          </a:p>
          <a:p>
            <a:pPr lvl="1">
              <a:buFont typeface="Wingdings" panose="05000000000000000000" pitchFamily="2" charset="2"/>
              <a:buChar char="ü"/>
            </a:pPr>
            <a:r>
              <a:rPr lang="en-US" dirty="0" smtClean="0"/>
              <a:t>Mutual commitment </a:t>
            </a:r>
          </a:p>
          <a:p>
            <a:pPr lvl="1">
              <a:buFont typeface="Wingdings" panose="05000000000000000000" pitchFamily="2" charset="2"/>
              <a:buChar char="ü"/>
            </a:pPr>
            <a:r>
              <a:rPr lang="en-US" dirty="0" smtClean="0"/>
              <a:t>Respect and trust </a:t>
            </a:r>
          </a:p>
          <a:p>
            <a:pPr lvl="1">
              <a:buFont typeface="Wingdings" panose="05000000000000000000" pitchFamily="2" charset="2"/>
              <a:buChar char="ü"/>
            </a:pPr>
            <a:r>
              <a:rPr lang="en-US" dirty="0" smtClean="0"/>
              <a:t>Candor</a:t>
            </a:r>
          </a:p>
          <a:p>
            <a:pPr lvl="1">
              <a:buFont typeface="Wingdings" panose="05000000000000000000" pitchFamily="2" charset="2"/>
              <a:buChar char="ü"/>
            </a:pPr>
            <a:r>
              <a:rPr lang="en-US" dirty="0" smtClean="0"/>
              <a:t>Clear communication</a:t>
            </a:r>
          </a:p>
          <a:p>
            <a:pPr lvl="1">
              <a:buFont typeface="Wingdings" panose="05000000000000000000" pitchFamily="2" charset="2"/>
              <a:buChar char="ü"/>
            </a:pPr>
            <a:r>
              <a:rPr lang="en-US" dirty="0" smtClean="0"/>
              <a:t>Teamwork</a:t>
            </a:r>
          </a:p>
          <a:p>
            <a:pPr lvl="1">
              <a:buFont typeface="Wingdings" panose="05000000000000000000" pitchFamily="2" charset="2"/>
              <a:buChar char="ü"/>
            </a:pPr>
            <a:r>
              <a:rPr lang="en-US" dirty="0" smtClean="0"/>
              <a:t>Follow through</a:t>
            </a:r>
          </a:p>
          <a:p>
            <a:endParaRPr lang="en-US" dirty="0" smtClean="0"/>
          </a:p>
        </p:txBody>
      </p:sp>
      <p:sp>
        <p:nvSpPr>
          <p:cNvPr id="7" name="TextBox 6"/>
          <p:cNvSpPr txBox="1"/>
          <p:nvPr/>
        </p:nvSpPr>
        <p:spPr>
          <a:xfrm>
            <a:off x="4521554" y="6402529"/>
            <a:ext cx="441146" cy="369332"/>
          </a:xfrm>
          <a:prstGeom prst="rect">
            <a:avLst/>
          </a:prstGeom>
          <a:noFill/>
        </p:spPr>
        <p:txBody>
          <a:bodyPr wrap="none" rtlCol="0">
            <a:spAutoFit/>
          </a:bodyPr>
          <a:lstStyle/>
          <a:p>
            <a:r>
              <a:rPr lang="en-US" dirty="0" smtClean="0">
                <a:latin typeface="+mj-lt"/>
              </a:rPr>
              <a:t>14</a:t>
            </a:r>
            <a:endParaRPr lang="en-US" dirty="0">
              <a:latin typeface="+mj-lt"/>
            </a:endParaRPr>
          </a:p>
        </p:txBody>
      </p:sp>
    </p:spTree>
    <p:extLst>
      <p:ext uri="{BB962C8B-B14F-4D97-AF65-F5344CB8AC3E}">
        <p14:creationId xmlns:p14="http://schemas.microsoft.com/office/powerpoint/2010/main" val="420951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762000"/>
            <a:ext cx="8370927" cy="52578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pPr algn="ctr"/>
            <a:r>
              <a:rPr lang="en-US" sz="6700" dirty="0" smtClean="0"/>
              <a:t>suretylearn.org</a:t>
            </a:r>
            <a:r>
              <a:rPr lang="en-US" dirty="0" smtClean="0"/>
              <a:t/>
            </a:r>
            <a:br>
              <a:rPr lang="en-US" dirty="0" smtClean="0"/>
            </a:br>
            <a:r>
              <a:rPr lang="en-US" dirty="0" smtClean="0">
                <a:solidFill>
                  <a:srgbClr val="0070C0"/>
                </a:solidFill>
              </a:rPr>
              <a:t>provides valuable resources and information on growing your small construction business and on positioning your business to qualify for surety credit.</a:t>
            </a:r>
            <a:br>
              <a:rPr lang="en-US" dirty="0" smtClean="0">
                <a:solidFill>
                  <a:srgbClr val="0070C0"/>
                </a:solidFill>
              </a:rPr>
            </a:br>
            <a:r>
              <a:rPr lang="en-US" dirty="0" smtClean="0"/>
              <a:t/>
            </a:r>
            <a:br>
              <a:rPr lang="en-US" dirty="0" smtClean="0"/>
            </a:br>
            <a:endParaRPr lang="en-US" dirty="0"/>
          </a:p>
        </p:txBody>
      </p:sp>
    </p:spTree>
    <p:extLst>
      <p:ext uri="{BB962C8B-B14F-4D97-AF65-F5344CB8AC3E}">
        <p14:creationId xmlns:p14="http://schemas.microsoft.com/office/powerpoint/2010/main" val="183856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478237" y="341760"/>
            <a:ext cx="8416127" cy="990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sz="3200" dirty="0" smtClean="0"/>
              <a:t>What to Expect in Your First Meeting with a Professional Surety Bond Producer</a:t>
            </a:r>
            <a:endParaRPr lang="en-US" sz="3200" dirty="0"/>
          </a:p>
        </p:txBody>
      </p:sp>
      <p:sp>
        <p:nvSpPr>
          <p:cNvPr id="6" name="Content Placeholder 2"/>
          <p:cNvSpPr txBox="1">
            <a:spLocks/>
          </p:cNvSpPr>
          <p:nvPr/>
        </p:nvSpPr>
        <p:spPr>
          <a:xfrm>
            <a:off x="381001" y="1447800"/>
            <a:ext cx="8610600" cy="5088528"/>
          </a:xfrm>
          <a:prstGeom prst="rect">
            <a:avLst/>
          </a:prstGeom>
        </p:spPr>
        <p:txBody>
          <a:bodyPr vert="horz" lIns="91440" tIns="45720" rIns="91440" bIns="45720" rtlCol="0">
            <a:normAutofit fontScale="92500" lnSpcReduction="1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As a contractor or subcontractor, you are now ready to position your business to obtain surety credit—to qualify your construction business to get bonds and to grow your business.</a:t>
            </a:r>
          </a:p>
          <a:p>
            <a:pPr>
              <a:buFont typeface="Wingdings" panose="05000000000000000000" pitchFamily="2" charset="2"/>
              <a:buChar char="Ø"/>
            </a:pPr>
            <a:r>
              <a:rPr lang="en-US" dirty="0" smtClean="0"/>
              <a:t>Contract surety bonds--including bid, performance, and payment bonds--are required for contractors working on most public works projects and many private work projects.</a:t>
            </a:r>
          </a:p>
          <a:p>
            <a:pPr>
              <a:buFont typeface="Wingdings" panose="05000000000000000000" pitchFamily="2" charset="2"/>
              <a:buChar char="Ø"/>
            </a:pPr>
            <a:r>
              <a:rPr lang="en-US" dirty="0" smtClean="0"/>
              <a:t>You probably have a number of questions:</a:t>
            </a:r>
          </a:p>
          <a:p>
            <a:pPr marL="822960" lvl="1">
              <a:buFont typeface="Wingdings" panose="05000000000000000000" pitchFamily="2" charset="2"/>
              <a:buChar char="ü"/>
            </a:pPr>
            <a:r>
              <a:rPr lang="en-US" dirty="0" smtClean="0"/>
              <a:t>What do I do?</a:t>
            </a:r>
          </a:p>
          <a:p>
            <a:pPr marL="822960" lvl="1">
              <a:buFont typeface="Wingdings" panose="05000000000000000000" pitchFamily="2" charset="2"/>
              <a:buChar char="ü"/>
            </a:pPr>
            <a:r>
              <a:rPr lang="en-US" dirty="0" smtClean="0"/>
              <a:t>Whom do I turn to?</a:t>
            </a:r>
          </a:p>
          <a:p>
            <a:pPr marL="822960" lvl="1">
              <a:buFont typeface="Wingdings" panose="05000000000000000000" pitchFamily="2" charset="2"/>
              <a:buChar char="ü"/>
            </a:pPr>
            <a:r>
              <a:rPr lang="en-US" dirty="0" smtClean="0"/>
              <a:t>What are my first steps?</a:t>
            </a:r>
          </a:p>
          <a:p>
            <a:pPr marL="822960" lvl="1">
              <a:buFont typeface="Wingdings" panose="05000000000000000000" pitchFamily="2" charset="2"/>
              <a:buChar char="ü"/>
            </a:pPr>
            <a:r>
              <a:rPr lang="en-US" dirty="0" smtClean="0"/>
              <a:t>What do I need to know?</a:t>
            </a:r>
          </a:p>
          <a:p>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smtClean="0">
                <a:latin typeface="+mj-lt"/>
              </a:rPr>
              <a:t>2</a:t>
            </a:r>
            <a:endParaRPr lang="en-US" dirty="0">
              <a:latin typeface="+mj-lt"/>
            </a:endParaRPr>
          </a:p>
        </p:txBody>
      </p:sp>
    </p:spTree>
    <p:extLst>
      <p:ext uri="{BB962C8B-B14F-4D97-AF65-F5344CB8AC3E}">
        <p14:creationId xmlns:p14="http://schemas.microsoft.com/office/powerpoint/2010/main" val="229838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499271" y="341760"/>
            <a:ext cx="8416127" cy="990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sz="3200" dirty="0" smtClean="0"/>
              <a:t>What to Expect in Your First Meeting with  a Professional Surety Bond Producer</a:t>
            </a:r>
            <a:endParaRPr lang="en-US" sz="3200" dirty="0"/>
          </a:p>
        </p:txBody>
      </p:sp>
      <p:sp>
        <p:nvSpPr>
          <p:cNvPr id="6" name="Content Placeholder 2"/>
          <p:cNvSpPr txBox="1">
            <a:spLocks/>
          </p:cNvSpPr>
          <p:nvPr/>
        </p:nvSpPr>
        <p:spPr>
          <a:xfrm>
            <a:off x="499273" y="1447800"/>
            <a:ext cx="8416125" cy="5088528"/>
          </a:xfrm>
          <a:prstGeom prst="rect">
            <a:avLst/>
          </a:prstGeom>
        </p:spPr>
        <p:txBody>
          <a:bodyPr vert="horz" lIns="91440" tIns="45720" rIns="91440" bIns="45720" rtlCol="0">
            <a:normAutofit/>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The first thing you need to do is contact a professional surety bond producer and start developing that relationship.</a:t>
            </a:r>
          </a:p>
          <a:p>
            <a:pPr>
              <a:buFont typeface="Wingdings" panose="05000000000000000000" pitchFamily="2" charset="2"/>
              <a:buChar char="Ø"/>
            </a:pPr>
            <a:r>
              <a:rPr lang="en-US" dirty="0" smtClean="0"/>
              <a:t>Producers work with and obtain bonds on behalf of their contractor clients.</a:t>
            </a:r>
          </a:p>
          <a:p>
            <a:pPr>
              <a:buFont typeface="Wingdings" panose="05000000000000000000" pitchFamily="2" charset="2"/>
              <a:buChar char="Ø"/>
            </a:pPr>
            <a:r>
              <a:rPr lang="en-US" dirty="0" smtClean="0"/>
              <a:t>This presentation will take you through the steps to find a professional surety bond producer and explain what you can expect in that first meeting.</a:t>
            </a:r>
          </a:p>
          <a:p>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smtClean="0">
                <a:latin typeface="+mj-lt"/>
              </a:rPr>
              <a:t>3</a:t>
            </a:r>
            <a:endParaRPr lang="en-US" dirty="0">
              <a:latin typeface="+mj-lt"/>
            </a:endParaRPr>
          </a:p>
        </p:txBody>
      </p:sp>
    </p:spTree>
    <p:extLst>
      <p:ext uri="{BB962C8B-B14F-4D97-AF65-F5344CB8AC3E}">
        <p14:creationId xmlns:p14="http://schemas.microsoft.com/office/powerpoint/2010/main" val="200745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09600" y="341760"/>
            <a:ext cx="8305799" cy="990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sz="3200" dirty="0" smtClean="0"/>
              <a:t>Professional Surety Bond Producers in the Construction Industry</a:t>
            </a:r>
            <a:endParaRPr lang="en-US" sz="3200" dirty="0"/>
          </a:p>
        </p:txBody>
      </p:sp>
      <p:sp>
        <p:nvSpPr>
          <p:cNvPr id="6" name="Content Placeholder 2"/>
          <p:cNvSpPr txBox="1">
            <a:spLocks/>
          </p:cNvSpPr>
          <p:nvPr/>
        </p:nvSpPr>
        <p:spPr>
          <a:xfrm>
            <a:off x="499273" y="1447800"/>
            <a:ext cx="8644728" cy="5088528"/>
          </a:xfrm>
          <a:prstGeom prst="rect">
            <a:avLst/>
          </a:prstGeom>
        </p:spPr>
        <p:txBody>
          <a:bodyPr vert="horz" lIns="91440" tIns="45720" rIns="91440" bIns="45720" rtlCol="0">
            <a:normAutofit/>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600" dirty="0" smtClean="0"/>
              <a:t>Bond producers are business professionals who specialize in providing surety bonds to contractors, subcontractors, and other construction project participants.</a:t>
            </a:r>
          </a:p>
          <a:p>
            <a:pPr>
              <a:buFont typeface="Wingdings" panose="05000000000000000000" pitchFamily="2" charset="2"/>
              <a:buChar char="Ø"/>
            </a:pPr>
            <a:r>
              <a:rPr lang="en-US" sz="2600" dirty="0" smtClean="0"/>
              <a:t>They are knowledgeable about the surety and construction industries and focus their main activities on the surety market and position construction firms to qualify for surety credit.</a:t>
            </a:r>
          </a:p>
          <a:p>
            <a:pPr>
              <a:buFont typeface="Wingdings" panose="05000000000000000000" pitchFamily="2" charset="2"/>
              <a:buChar char="Ø"/>
            </a:pPr>
            <a:r>
              <a:rPr lang="en-US" sz="2600" dirty="0" smtClean="0"/>
              <a:t>They provide invaluable business advice and expertise to assist the contractor in securing a surety credit relationship and increasing its surety credit, if appropriate.</a:t>
            </a:r>
          </a:p>
          <a:p>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a:latin typeface="+mj-lt"/>
              </a:rPr>
              <a:t>4</a:t>
            </a:r>
          </a:p>
        </p:txBody>
      </p:sp>
    </p:spTree>
    <p:extLst>
      <p:ext uri="{BB962C8B-B14F-4D97-AF65-F5344CB8AC3E}">
        <p14:creationId xmlns:p14="http://schemas.microsoft.com/office/powerpoint/2010/main" val="914387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829949" y="341760"/>
            <a:ext cx="789397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The Role of Professional Surety Bond Producers (cont.)</a:t>
            </a:r>
            <a:endParaRPr lang="en-US" dirty="0"/>
          </a:p>
        </p:txBody>
      </p:sp>
      <p:sp>
        <p:nvSpPr>
          <p:cNvPr id="6" name="Content Placeholder 2"/>
          <p:cNvSpPr txBox="1">
            <a:spLocks/>
          </p:cNvSpPr>
          <p:nvPr/>
        </p:nvSpPr>
        <p:spPr>
          <a:xfrm>
            <a:off x="624034" y="1447800"/>
            <a:ext cx="8367566" cy="4954729"/>
          </a:xfrm>
          <a:prstGeom prst="rect">
            <a:avLst/>
          </a:prstGeom>
        </p:spPr>
        <p:txBody>
          <a:bodyPr vert="horz" lIns="91440" tIns="45720" rIns="91440" bIns="45720" rtlCol="0">
            <a:normAutofit fontScale="92500" lnSpcReduction="2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600" dirty="0"/>
              <a:t>They procure from the contractor information and documentation needed by the surety to evaluate a request for bonding</a:t>
            </a:r>
            <a:r>
              <a:rPr lang="en-US" sz="2600" dirty="0" smtClean="0"/>
              <a:t>.</a:t>
            </a:r>
          </a:p>
          <a:p>
            <a:pPr>
              <a:buFont typeface="Wingdings" panose="05000000000000000000" pitchFamily="2" charset="2"/>
              <a:buChar char="Ø"/>
            </a:pPr>
            <a:r>
              <a:rPr lang="en-US" sz="2600" dirty="0"/>
              <a:t>The type and amount of the bonds requested will likely narrow the field of potential sureties that will issue the bond</a:t>
            </a:r>
            <a:r>
              <a:rPr lang="en-US" sz="2600" dirty="0" smtClean="0"/>
              <a:t>.</a:t>
            </a:r>
            <a:endParaRPr lang="en-US" sz="2600" dirty="0"/>
          </a:p>
          <a:p>
            <a:pPr>
              <a:buFont typeface="Wingdings" panose="05000000000000000000" pitchFamily="2" charset="2"/>
              <a:buChar char="Ø"/>
            </a:pPr>
            <a:r>
              <a:rPr lang="en-US" sz="2600" dirty="0" smtClean="0"/>
              <a:t>They match the needs and strengths of the contractor to a surety that will support it.</a:t>
            </a:r>
          </a:p>
          <a:p>
            <a:pPr>
              <a:buFont typeface="Wingdings" panose="05000000000000000000" pitchFamily="2" charset="2"/>
              <a:buChar char="Ø"/>
            </a:pPr>
            <a:r>
              <a:rPr lang="en-US" sz="2600" dirty="0" smtClean="0"/>
              <a:t>They nurture a successful relationship between the contractor and the surety company.</a:t>
            </a:r>
          </a:p>
          <a:p>
            <a:pPr>
              <a:buFont typeface="Wingdings" panose="05000000000000000000" pitchFamily="2" charset="2"/>
              <a:buChar char="Ø"/>
            </a:pPr>
            <a:r>
              <a:rPr lang="en-US" sz="2600" dirty="0" smtClean="0"/>
              <a:t>They maintain communication channels between the contractor and the surety company.</a:t>
            </a:r>
          </a:p>
          <a:p>
            <a:pPr>
              <a:buFont typeface="Wingdings" panose="05000000000000000000" pitchFamily="2" charset="2"/>
              <a:buChar char="Ø"/>
            </a:pPr>
            <a:r>
              <a:rPr lang="en-US" sz="2600" dirty="0" smtClean="0"/>
              <a:t>They develop and maintain with the contractor a relationship of trust, commitment, respect, and teamwork.</a:t>
            </a:r>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smtClean="0">
                <a:latin typeface="+mj-lt"/>
              </a:rPr>
              <a:t>5</a:t>
            </a:r>
            <a:endParaRPr lang="en-US" dirty="0">
              <a:latin typeface="+mj-lt"/>
            </a:endParaRPr>
          </a:p>
        </p:txBody>
      </p:sp>
    </p:spTree>
    <p:extLst>
      <p:ext uri="{BB962C8B-B14F-4D97-AF65-F5344CB8AC3E}">
        <p14:creationId xmlns:p14="http://schemas.microsoft.com/office/powerpoint/2010/main" val="97560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92511"/>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813383" y="283889"/>
            <a:ext cx="8118581" cy="1163911"/>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When You Need to Obtain a Bond, Contact a Surety Bond Producer</a:t>
            </a:r>
            <a:endParaRPr lang="en-US" dirty="0"/>
          </a:p>
        </p:txBody>
      </p:sp>
      <p:sp>
        <p:nvSpPr>
          <p:cNvPr id="6" name="Content Placeholder 2"/>
          <p:cNvSpPr txBox="1">
            <a:spLocks/>
          </p:cNvSpPr>
          <p:nvPr/>
        </p:nvSpPr>
        <p:spPr>
          <a:xfrm>
            <a:off x="685800" y="1524000"/>
            <a:ext cx="8458200" cy="5063195"/>
          </a:xfrm>
          <a:prstGeom prst="rect">
            <a:avLst/>
          </a:prstGeom>
        </p:spPr>
        <p:txBody>
          <a:bodyPr vert="horz" lIns="91440" tIns="45720" rIns="91440" bIns="45720" rtlCol="0">
            <a:normAutofit fontScale="92500" lnSpcReduction="2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You begin the process of obtaining surety credit by contacting a professional surety bond producer.</a:t>
            </a:r>
          </a:p>
          <a:p>
            <a:pPr>
              <a:buFont typeface="Wingdings" panose="05000000000000000000" pitchFamily="2" charset="2"/>
              <a:buChar char="Ø"/>
            </a:pPr>
            <a:r>
              <a:rPr lang="en-US" dirty="0" smtClean="0"/>
              <a:t>The National Association of Surety Bond Producers (NASBP) is a national trade association of surety agencies, whose employees--the bond producers--are experts in surety.</a:t>
            </a:r>
          </a:p>
          <a:p>
            <a:pPr>
              <a:buFont typeface="Wingdings" panose="05000000000000000000" pitchFamily="2" charset="2"/>
              <a:buChar char="Ø"/>
            </a:pPr>
            <a:r>
              <a:rPr lang="en-US" dirty="0" smtClean="0"/>
              <a:t>Names of professionals specializing in surety bonds can be obtained online from the NASBP membership directory.</a:t>
            </a:r>
          </a:p>
          <a:p>
            <a:pPr>
              <a:buFont typeface="Wingdings" panose="05000000000000000000" pitchFamily="2" charset="2"/>
              <a:buChar char="Ø"/>
            </a:pPr>
            <a:r>
              <a:rPr lang="en-US" dirty="0" smtClean="0"/>
              <a:t>This directory is on the NASBP website at </a:t>
            </a:r>
            <a:r>
              <a:rPr lang="en-US" dirty="0" smtClean="0">
                <a:hlinkClick r:id="rId2"/>
              </a:rPr>
              <a:t>www.nasbp.org/NASBP/Directory/FindaProducer</a:t>
            </a:r>
            <a:r>
              <a:rPr lang="en-US" dirty="0" smtClean="0"/>
              <a:t> , and the producers are listed by state.</a:t>
            </a:r>
          </a:p>
          <a:p>
            <a:pPr marL="109728" indent="0">
              <a:buFont typeface="Arial" panose="020B0604020202020204" pitchFamily="34" charset="0"/>
              <a:buNone/>
            </a:pPr>
            <a:endParaRPr lang="en-US" dirty="0" smtClean="0"/>
          </a:p>
          <a:p>
            <a:pPr marL="109728" indent="0">
              <a:buFont typeface="Arial" panose="020B0604020202020204" pitchFamily="34" charset="0"/>
              <a:buNone/>
            </a:pPr>
            <a:r>
              <a:rPr lang="en-US" dirty="0" smtClean="0"/>
              <a:t>  </a:t>
            </a:r>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a:latin typeface="+mj-lt"/>
              </a:rPr>
              <a:t>6</a:t>
            </a:r>
          </a:p>
        </p:txBody>
      </p:sp>
    </p:spTree>
    <p:extLst>
      <p:ext uri="{BB962C8B-B14F-4D97-AF65-F5344CB8AC3E}">
        <p14:creationId xmlns:p14="http://schemas.microsoft.com/office/powerpoint/2010/main" val="252308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616227" y="341760"/>
            <a:ext cx="8446881"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How to Plan for the First Meeting with Your Bond Producer</a:t>
            </a:r>
            <a:endParaRPr lang="en-US" dirty="0"/>
          </a:p>
        </p:txBody>
      </p:sp>
      <p:sp>
        <p:nvSpPr>
          <p:cNvPr id="6" name="Content Placeholder 2"/>
          <p:cNvSpPr txBox="1">
            <a:spLocks/>
          </p:cNvSpPr>
          <p:nvPr/>
        </p:nvSpPr>
        <p:spPr>
          <a:xfrm>
            <a:off x="528708" y="1410289"/>
            <a:ext cx="8534400" cy="4992240"/>
          </a:xfrm>
          <a:prstGeom prst="rect">
            <a:avLst/>
          </a:prstGeom>
        </p:spPr>
        <p:txBody>
          <a:bodyPr vert="horz" lIns="91440" tIns="45720" rIns="91440" bIns="45720" rtlCol="0">
            <a:normAutofit fontScale="92500" lnSpcReduction="1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You will likely be both excited and anxious about your first meeting with your bond producer.</a:t>
            </a:r>
          </a:p>
          <a:p>
            <a:pPr>
              <a:buFont typeface="Wingdings" panose="05000000000000000000" pitchFamily="2" charset="2"/>
              <a:buChar char="Ø"/>
            </a:pPr>
            <a:r>
              <a:rPr lang="en-US" dirty="0" smtClean="0"/>
              <a:t>As much as possible, bring to the meeting all the information, statements, and reports requested by the bond producer in the checklist he/she sends you.</a:t>
            </a:r>
          </a:p>
          <a:p>
            <a:pPr>
              <a:buFont typeface="Wingdings" panose="05000000000000000000" pitchFamily="2" charset="2"/>
              <a:buChar char="Ø"/>
            </a:pPr>
            <a:r>
              <a:rPr lang="en-US" dirty="0" smtClean="0"/>
              <a:t>You may not have every document or all the information requested.  If not, you and your producer can work out a game plan during the first meeting to obtain such information.</a:t>
            </a:r>
          </a:p>
          <a:p>
            <a:pPr>
              <a:buFont typeface="Wingdings" panose="05000000000000000000" pitchFamily="2" charset="2"/>
              <a:buChar char="Ø"/>
            </a:pPr>
            <a:r>
              <a:rPr lang="en-US" dirty="0" smtClean="0"/>
              <a:t>The first meeting is mostly about the bond producer and you learning more about each other’s goals, businesses, and history and setting the stage for moving forward to meet your business’s surety goals. </a:t>
            </a:r>
          </a:p>
          <a:p>
            <a:pPr>
              <a:buFont typeface="Wingdings" panose="05000000000000000000" pitchFamily="2" charset="2"/>
              <a:buChar char="Ø"/>
            </a:pPr>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a:latin typeface="+mj-lt"/>
              </a:rPr>
              <a:t>7</a:t>
            </a:r>
          </a:p>
        </p:txBody>
      </p:sp>
    </p:spTree>
    <p:extLst>
      <p:ext uri="{BB962C8B-B14F-4D97-AF65-F5344CB8AC3E}">
        <p14:creationId xmlns:p14="http://schemas.microsoft.com/office/powerpoint/2010/main" val="2786308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796819" y="341760"/>
            <a:ext cx="789397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Bond Producer’s Checklist for New Contractors</a:t>
            </a:r>
            <a:endParaRPr lang="en-US" dirty="0"/>
          </a:p>
        </p:txBody>
      </p:sp>
      <p:sp>
        <p:nvSpPr>
          <p:cNvPr id="6" name="Content Placeholder 2"/>
          <p:cNvSpPr txBox="1">
            <a:spLocks/>
          </p:cNvSpPr>
          <p:nvPr/>
        </p:nvSpPr>
        <p:spPr>
          <a:xfrm>
            <a:off x="490306" y="1447800"/>
            <a:ext cx="8653693" cy="5139395"/>
          </a:xfrm>
          <a:prstGeom prst="rect">
            <a:avLst/>
          </a:prstGeom>
        </p:spPr>
        <p:txBody>
          <a:bodyPr vert="horz" lIns="91440" tIns="45720" rIns="91440" bIns="45720" rtlCol="0">
            <a:normAutofit fontScale="92500" lnSpcReduction="2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t>Often bond producers will send a contractor a checklist before the first meeting, requesting that the contractor bring certain itemized information to the first meeting.</a:t>
            </a:r>
          </a:p>
          <a:p>
            <a:pPr>
              <a:buFont typeface="Wingdings" panose="05000000000000000000" pitchFamily="2" charset="2"/>
              <a:buChar char="Ø"/>
            </a:pPr>
            <a:r>
              <a:rPr lang="en-US" dirty="0" smtClean="0"/>
              <a:t>The checklist typically includes the following requested information:</a:t>
            </a:r>
          </a:p>
          <a:p>
            <a:pPr lvl="1">
              <a:buFont typeface="Wingdings" panose="05000000000000000000" pitchFamily="2" charset="2"/>
              <a:buChar char="ü"/>
            </a:pPr>
            <a:r>
              <a:rPr lang="en-US" dirty="0" smtClean="0"/>
              <a:t>Past 3 fiscal year-end financial statements</a:t>
            </a:r>
          </a:p>
          <a:p>
            <a:pPr lvl="1">
              <a:buFont typeface="Wingdings" panose="05000000000000000000" pitchFamily="2" charset="2"/>
              <a:buChar char="ü"/>
            </a:pPr>
            <a:r>
              <a:rPr lang="en-US" dirty="0" smtClean="0"/>
              <a:t>Current interim financial statement and aging receivables and payables report</a:t>
            </a:r>
          </a:p>
          <a:p>
            <a:pPr lvl="1">
              <a:buFont typeface="Wingdings" panose="05000000000000000000" pitchFamily="2" charset="2"/>
              <a:buChar char="ü"/>
            </a:pPr>
            <a:r>
              <a:rPr lang="en-US" dirty="0" smtClean="0"/>
              <a:t>Copies of any bank loan agreements, including lines of credit and recent line of credit statement</a:t>
            </a:r>
          </a:p>
          <a:p>
            <a:pPr lvl="1">
              <a:buFont typeface="Wingdings" panose="05000000000000000000" pitchFamily="2" charset="2"/>
              <a:buChar char="ü"/>
            </a:pPr>
            <a:r>
              <a:rPr lang="en-US" dirty="0" smtClean="0"/>
              <a:t>A current personal financial statement</a:t>
            </a:r>
          </a:p>
          <a:p>
            <a:pPr lvl="1">
              <a:buFont typeface="Wingdings" panose="05000000000000000000" pitchFamily="2" charset="2"/>
              <a:buChar char="ü"/>
            </a:pPr>
            <a:r>
              <a:rPr lang="en-US" dirty="0" smtClean="0"/>
              <a:t>A current statement of work in progress</a:t>
            </a:r>
          </a:p>
          <a:p>
            <a:pPr lvl="1">
              <a:buFont typeface="Wingdings" panose="05000000000000000000" pitchFamily="2" charset="2"/>
              <a:buChar char="ü"/>
            </a:pPr>
            <a:r>
              <a:rPr lang="en-US" dirty="0" err="1" smtClean="0"/>
              <a:t>Resumés</a:t>
            </a:r>
            <a:r>
              <a:rPr lang="en-US" dirty="0" smtClean="0"/>
              <a:t> of owners/key employees</a:t>
            </a:r>
          </a:p>
          <a:p>
            <a:pPr lvl="1">
              <a:buFont typeface="Wingdings" panose="05000000000000000000" pitchFamily="2" charset="2"/>
              <a:buChar char="ü"/>
            </a:pPr>
            <a:r>
              <a:rPr lang="en-US" dirty="0" smtClean="0"/>
              <a:t>Letters of recommendation about the accomplishments of your company</a:t>
            </a:r>
          </a:p>
          <a:p>
            <a:endParaRPr lang="en-US" dirty="0" smtClean="0"/>
          </a:p>
          <a:p>
            <a:pPr lvl="1"/>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a:latin typeface="+mj-lt"/>
              </a:rPr>
              <a:t>8</a:t>
            </a:r>
          </a:p>
        </p:txBody>
      </p:sp>
    </p:spTree>
    <p:extLst>
      <p:ext uri="{BB962C8B-B14F-4D97-AF65-F5344CB8AC3E}">
        <p14:creationId xmlns:p14="http://schemas.microsoft.com/office/powerpoint/2010/main" val="106545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499273" y="1332360"/>
            <a:ext cx="864472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796819" y="328508"/>
            <a:ext cx="7893970" cy="9906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4400" kern="1200">
                <a:solidFill>
                  <a:srgbClr val="004785"/>
                </a:solidFill>
                <a:latin typeface="Antonio"/>
                <a:ea typeface="+mj-ea"/>
                <a:cs typeface="+mj-cs"/>
              </a:defRPr>
            </a:lvl1pPr>
          </a:lstStyle>
          <a:p>
            <a:r>
              <a:rPr lang="en-US" dirty="0" smtClean="0"/>
              <a:t>Bond Producer’s Checklist for New Contractors (cont.)</a:t>
            </a:r>
            <a:endParaRPr lang="en-US" dirty="0"/>
          </a:p>
        </p:txBody>
      </p:sp>
      <p:sp>
        <p:nvSpPr>
          <p:cNvPr id="6" name="Content Placeholder 2"/>
          <p:cNvSpPr txBox="1">
            <a:spLocks/>
          </p:cNvSpPr>
          <p:nvPr/>
        </p:nvSpPr>
        <p:spPr>
          <a:xfrm>
            <a:off x="381000" y="1348925"/>
            <a:ext cx="8763000" cy="5053604"/>
          </a:xfrm>
          <a:prstGeom prst="rect">
            <a:avLst/>
          </a:prstGeom>
        </p:spPr>
        <p:txBody>
          <a:bodyPr vert="horz" lIns="91440" tIns="45720" rIns="91440" bIns="45720" rtlCol="0">
            <a:normAutofit lnSpcReduction="10000"/>
          </a:bodyPr>
          <a:lstStyle>
            <a:lvl1pPr marL="365760" indent="-256032" algn="l" defTabSz="914400" rtl="0" eaLnBrk="1" latinLnBrk="0" hangingPunct="1">
              <a:spcBef>
                <a:spcPct val="20000"/>
              </a:spcBef>
              <a:buClr>
                <a:schemeClr val="accent6">
                  <a:lumMod val="75000"/>
                </a:schemeClr>
              </a:buClr>
              <a:buFont typeface="Arial" panose="020B0604020202020204" pitchFamily="34" charset="0"/>
              <a:buChar char="•"/>
              <a:defRPr sz="2800" kern="1200">
                <a:solidFill>
                  <a:schemeClr val="tx1"/>
                </a:solidFill>
                <a:latin typeface="Arial"/>
                <a:ea typeface="+mn-ea"/>
                <a:cs typeface="+mn-cs"/>
              </a:defRPr>
            </a:lvl1pPr>
            <a:lvl2pPr marL="736092" indent="-342900" algn="l" defTabSz="914400" rtl="0" eaLnBrk="1" latinLnBrk="0" hangingPunct="1">
              <a:spcBef>
                <a:spcPct val="20000"/>
              </a:spcBef>
              <a:buClr>
                <a:srgbClr val="E46C0A"/>
              </a:buClr>
              <a:buFont typeface="Lucida Sans Unicode" panose="020B0602030504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chemeClr val="accent6">
                  <a:lumMod val="75000"/>
                </a:schemeClr>
              </a:buClr>
              <a:buFont typeface="Wingdings" charset="2"/>
              <a:buChar char="ü"/>
              <a:defRPr sz="2000" kern="1200">
                <a:solidFill>
                  <a:schemeClr val="tx1"/>
                </a:solidFill>
                <a:latin typeface="Arial"/>
                <a:ea typeface="+mn-ea"/>
                <a:cs typeface="+mn-cs"/>
              </a:defRPr>
            </a:lvl3pPr>
            <a:lvl4pPr marL="16002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chemeClr val="accent6">
                  <a:lumMod val="75000"/>
                </a:schemeClr>
              </a:buClr>
              <a:buFont typeface="Arial" panose="020B0604020202020204" pitchFamily="34" charset="0"/>
              <a:buChar char="»"/>
              <a:defRPr sz="18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panose="05000000000000000000" pitchFamily="2" charset="2"/>
              <a:buChar char="Ø"/>
            </a:pPr>
            <a:r>
              <a:rPr lang="en-US" dirty="0" smtClean="0"/>
              <a:t>A statement of qualifications for the company</a:t>
            </a:r>
          </a:p>
          <a:p>
            <a:pPr lvl="1">
              <a:buFont typeface="Wingdings" panose="05000000000000000000" pitchFamily="2" charset="2"/>
              <a:buChar char="Ø"/>
            </a:pPr>
            <a:r>
              <a:rPr lang="en-US" dirty="0" smtClean="0"/>
              <a:t>Certificate(s) of Insurance</a:t>
            </a:r>
          </a:p>
          <a:p>
            <a:pPr lvl="1">
              <a:buFont typeface="Wingdings" panose="05000000000000000000" pitchFamily="2" charset="2"/>
              <a:buChar char="Ø"/>
            </a:pPr>
            <a:r>
              <a:rPr lang="en-US" dirty="0" smtClean="0"/>
              <a:t>A Contractor’s Questionnaire, which requests detailed personal and company information, including:</a:t>
            </a:r>
          </a:p>
          <a:p>
            <a:pPr lvl="2">
              <a:buFont typeface="Wingdings" panose="05000000000000000000" pitchFamily="2" charset="2"/>
              <a:buChar char="ü"/>
            </a:pPr>
            <a:r>
              <a:rPr lang="en-US" dirty="0" smtClean="0"/>
              <a:t>Business information and details, including articles of incorporation</a:t>
            </a:r>
          </a:p>
          <a:p>
            <a:pPr lvl="2">
              <a:buFont typeface="Wingdings" panose="05000000000000000000" pitchFamily="2" charset="2"/>
              <a:buChar char="ü"/>
            </a:pPr>
            <a:r>
              <a:rPr lang="en-US" dirty="0" smtClean="0"/>
              <a:t>Officer information</a:t>
            </a:r>
          </a:p>
          <a:p>
            <a:pPr lvl="2">
              <a:buFont typeface="Wingdings" panose="05000000000000000000" pitchFamily="2" charset="2"/>
              <a:buChar char="ü"/>
            </a:pPr>
            <a:r>
              <a:rPr lang="en-US" dirty="0" smtClean="0"/>
              <a:t>Financial and bank information</a:t>
            </a:r>
          </a:p>
          <a:p>
            <a:pPr lvl="2">
              <a:buFont typeface="Wingdings" panose="05000000000000000000" pitchFamily="2" charset="2"/>
              <a:buChar char="ü"/>
            </a:pPr>
            <a:r>
              <a:rPr lang="en-US" dirty="0" smtClean="0"/>
              <a:t>Key personnel</a:t>
            </a:r>
          </a:p>
          <a:p>
            <a:pPr lvl="2">
              <a:buFont typeface="Wingdings" panose="05000000000000000000" pitchFamily="2" charset="2"/>
              <a:buChar char="ü"/>
            </a:pPr>
            <a:r>
              <a:rPr lang="en-US" dirty="0" smtClean="0"/>
              <a:t>Surety relationships, if any</a:t>
            </a:r>
          </a:p>
          <a:p>
            <a:pPr lvl="2">
              <a:buFont typeface="Wingdings" panose="05000000000000000000" pitchFamily="2" charset="2"/>
              <a:buChar char="ü"/>
            </a:pPr>
            <a:r>
              <a:rPr lang="en-US" dirty="0" smtClean="0"/>
              <a:t>Largest completed contracts</a:t>
            </a:r>
          </a:p>
          <a:p>
            <a:pPr lvl="2">
              <a:buFont typeface="Wingdings" panose="05000000000000000000" pitchFamily="2" charset="2"/>
              <a:buChar char="ü"/>
            </a:pPr>
            <a:r>
              <a:rPr lang="en-US" dirty="0" smtClean="0"/>
              <a:t>Trade references</a:t>
            </a:r>
          </a:p>
          <a:p>
            <a:pPr lvl="2">
              <a:buFont typeface="Wingdings" panose="05000000000000000000" pitchFamily="2" charset="2"/>
              <a:buChar char="ü"/>
            </a:pPr>
            <a:r>
              <a:rPr lang="en-US" dirty="0" smtClean="0"/>
              <a:t>Life insurance information</a:t>
            </a:r>
          </a:p>
          <a:p>
            <a:pPr lvl="2">
              <a:buFont typeface="Wingdings" panose="05000000000000000000" pitchFamily="2" charset="2"/>
              <a:buChar char="ü"/>
            </a:pPr>
            <a:r>
              <a:rPr lang="en-US" dirty="0" smtClean="0"/>
              <a:t>Specimen copy of subcontract agreement</a:t>
            </a:r>
          </a:p>
          <a:p>
            <a:pPr lvl="1">
              <a:buFont typeface="Wingdings" panose="05000000000000000000" pitchFamily="2" charset="2"/>
              <a:buChar char="Ø"/>
            </a:pPr>
            <a:endParaRPr lang="en-US" dirty="0" smtClean="0"/>
          </a:p>
        </p:txBody>
      </p:sp>
      <p:sp>
        <p:nvSpPr>
          <p:cNvPr id="7" name="TextBox 6"/>
          <p:cNvSpPr txBox="1"/>
          <p:nvPr/>
        </p:nvSpPr>
        <p:spPr>
          <a:xfrm>
            <a:off x="4521554" y="6402529"/>
            <a:ext cx="312906" cy="369332"/>
          </a:xfrm>
          <a:prstGeom prst="rect">
            <a:avLst/>
          </a:prstGeom>
          <a:noFill/>
        </p:spPr>
        <p:txBody>
          <a:bodyPr wrap="none" rtlCol="0">
            <a:spAutoFit/>
          </a:bodyPr>
          <a:lstStyle/>
          <a:p>
            <a:r>
              <a:rPr lang="en-US" dirty="0">
                <a:latin typeface="+mj-lt"/>
              </a:rPr>
              <a:t>9</a:t>
            </a:r>
          </a:p>
        </p:txBody>
      </p:sp>
    </p:spTree>
    <p:extLst>
      <p:ext uri="{BB962C8B-B14F-4D97-AF65-F5344CB8AC3E}">
        <p14:creationId xmlns:p14="http://schemas.microsoft.com/office/powerpoint/2010/main" val="86160865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4326</TotalTime>
  <Words>1274</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Design</vt:lpstr>
      <vt:lpstr>What to Expect Series   Your First Meeting with a  Professional Surety Bond Producer     © Copyright 2016 NASBP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Verify Your Bond</dc:title>
  <dc:creator>Kathy Hoffman</dc:creator>
  <cp:lastModifiedBy>Martha Perkins</cp:lastModifiedBy>
  <cp:revision>153</cp:revision>
  <cp:lastPrinted>2016-12-14T15:27:50Z</cp:lastPrinted>
  <dcterms:created xsi:type="dcterms:W3CDTF">2014-03-26T16:08:14Z</dcterms:created>
  <dcterms:modified xsi:type="dcterms:W3CDTF">2017-01-23T16:23:45Z</dcterms:modified>
</cp:coreProperties>
</file>