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BC7"/>
    <a:srgbClr val="E6E7E8"/>
    <a:srgbClr val="F0F4DC"/>
    <a:srgbClr val="2C5D98"/>
    <a:srgbClr val="E46C0A"/>
    <a:srgbClr val="004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340" autoAdjust="0"/>
  </p:normalViewPr>
  <p:slideViewPr>
    <p:cSldViewPr>
      <p:cViewPr>
        <p:scale>
          <a:sx n="72" d="100"/>
          <a:sy n="72" d="100"/>
        </p:scale>
        <p:origin x="-57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569E1916-CF44-47B9-8C3C-2A95EFA52C5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92150"/>
            <a:ext cx="4608512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2" tIns="46136" rIns="92272" bIns="461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7"/>
            <a:ext cx="5547360" cy="4149090"/>
          </a:xfrm>
          <a:prstGeom prst="rect">
            <a:avLst/>
          </a:prstGeom>
        </p:spPr>
        <p:txBody>
          <a:bodyPr vert="horz" lIns="92272" tIns="46136" rIns="92272" bIns="4613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2"/>
            <a:ext cx="3004820" cy="461010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6" y="8757592"/>
            <a:ext cx="3004820" cy="461010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62105AC2-6606-4A95-9DED-5D00096F2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3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9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CF353C-5D95-4F84-9B4E-DF3B7ACFA538}" type="datetime1">
              <a:rPr lang="en-US" smtClean="0"/>
              <a:t>12/15/2016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F9A26404-3B55-4712-91AD-16D3DDBA8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9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F9A26404-3B55-4712-91AD-16D3DDBA8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6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7010400"/>
          </a:xfrm>
          <a:prstGeom prst="rect">
            <a:avLst/>
          </a:prstGeom>
          <a:gradFill>
            <a:gsLst>
              <a:gs pos="100000">
                <a:srgbClr val="2C5D98"/>
              </a:gs>
              <a:gs pos="77000">
                <a:srgbClr val="E6E7E8"/>
              </a:gs>
              <a:gs pos="0">
                <a:srgbClr val="E6E7E8">
                  <a:alpha val="99000"/>
                </a:srgb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8686800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ctr"/>
            <a:fld id="{F9A26404-3B55-4712-91AD-16D3DDBA8C80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0" name="Picture 9" descr="surety-smart-bus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6120384"/>
            <a:ext cx="3593592" cy="737616"/>
          </a:xfrm>
          <a:prstGeom prst="rect">
            <a:avLst/>
          </a:prstGeom>
        </p:spPr>
      </p:pic>
      <p:pic>
        <p:nvPicPr>
          <p:cNvPr id="11" name="Picture 10" descr="surety-learn-logo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324600"/>
            <a:ext cx="1868424" cy="4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19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6" r:id="rId2"/>
    <p:sldLayoutId id="2147483727" r:id="rId3"/>
    <p:sldLayoutId id="214748372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4785"/>
          </a:solidFill>
          <a:latin typeface="Antonio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Tx/>
        <a:buNone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46C0A"/>
        </a:buClr>
        <a:buFont typeface="Lucida Grande"/>
        <a:buChar char="&gt;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charset="2"/>
        <a:buChar char="ü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sbp.org/NASBP/Directory/FindaProduc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228600" y="609600"/>
            <a:ext cx="8763000" cy="5943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</a:rPr>
              <a:t>Professional Relationships Important to Construction Firms</a:t>
            </a:r>
            <a:br>
              <a:rPr lang="en-US" dirty="0" smtClean="0">
                <a:solidFill>
                  <a:srgbClr val="0070C0"/>
                </a:solidFill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4900" dirty="0" smtClean="0">
                <a:effectLst/>
              </a:rPr>
              <a:t>The Value of Professional Surety Bond Producers</a:t>
            </a:r>
            <a:br>
              <a:rPr lang="en-US" sz="4900" dirty="0" smtClean="0">
                <a:effectLst/>
              </a:rPr>
            </a:br>
            <a:r>
              <a:rPr lang="en-US" sz="4900" dirty="0" smtClean="0">
                <a:effectLst/>
              </a:rPr>
              <a:t/>
            </a:r>
            <a:br>
              <a:rPr lang="en-US" sz="4900" dirty="0" smtClean="0">
                <a:effectLst/>
              </a:rPr>
            </a:br>
            <a:r>
              <a:rPr lang="en-US" sz="1200" dirty="0" smtClean="0">
                <a:effectLst/>
              </a:rPr>
              <a:t>© </a:t>
            </a:r>
            <a:r>
              <a:rPr lang="en-US" sz="1200" dirty="0" smtClean="0">
                <a:effectLst/>
              </a:rPr>
              <a:t>Copyright 2017 NASBP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1200" dirty="0" smtClean="0">
                <a:effectLst/>
              </a:rPr>
              <a:t/>
            </a:r>
            <a:br>
              <a:rPr lang="en-US" sz="1200" dirty="0" smtClean="0">
                <a:effectLst/>
              </a:rPr>
            </a:br>
            <a:r>
              <a:rPr lang="en-US" sz="1200" dirty="0">
                <a:effectLst/>
              </a:rPr>
              <a:t/>
            </a:r>
            <a:br>
              <a:rPr lang="en-US" sz="1200" dirty="0">
                <a:effectLst/>
              </a:rPr>
            </a:br>
            <a:r>
              <a:rPr lang="en-US" sz="1200" dirty="0" smtClean="0">
                <a:effectLst/>
              </a:rPr>
              <a:t/>
            </a:r>
            <a:br>
              <a:rPr lang="en-US" sz="1200" dirty="0" smtClean="0">
                <a:effectLst/>
              </a:rPr>
            </a:br>
            <a:endParaRPr lang="en-US" sz="13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3859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10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99273" y="152400"/>
            <a:ext cx="8557207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How to Find a Professional Surety  Bond Producer in Your Area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9273" y="1447800"/>
            <a:ext cx="8644728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65760" indent="-256032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736092" indent="-342900" algn="ctr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National Association of Surety Bond Producers (NASBP) is a national trade association comprised of surety agencies and brokerage firms, whose employees—the bond producers--are dedicated to professionalism and expertise in surety.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For names of professionals specializing in surety bonds, visit the NASBP online membership directory.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This directory is on the NASBP website at 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www.nasbp.org/NASBP/Directory/FindaProducer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Many state insurance department websites have a list of bond producers who have a current license. 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You may wish to check this list, if available, or call the insurance department directly to ask about licensure.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598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57200" y="609600"/>
            <a:ext cx="8370927" cy="525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pPr algn="ctr"/>
            <a:r>
              <a:rPr lang="en-US" sz="6700" smtClean="0"/>
              <a:t>suretylearn.org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70C0"/>
                </a:solidFill>
              </a:rPr>
              <a:t>provides valuable resources and information on growing your small construction business and on positioning your business to qualify for surety credit.</a:t>
            </a:r>
            <a:br>
              <a:rPr lang="en-US" smtClean="0">
                <a:solidFill>
                  <a:srgbClr val="0070C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26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2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796819" y="341760"/>
            <a:ext cx="789397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A Construction Firm’s Important Advisors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1524000"/>
            <a:ext cx="8305800" cy="4576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256032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36092" indent="-342900" algn="l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Among the most important advisors to a construction firm are: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Professional surety bond producer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Knowledgeable construction/surety attorney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Construction-oriented certified public accountant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Business banker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This presentation will focus on professional surety bond producers.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337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3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609600" y="152400"/>
            <a:ext cx="844688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Who Are Professional Surety Bond Producers?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9273" y="1524000"/>
            <a:ext cx="8522573" cy="4449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65760" indent="-256032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736092" indent="-342900" algn="ctr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Business professionals who specialize in providing surety bonds to contractors, subcontractors, and other construction project participants.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Bond producers are knowledgeable about the surety and construction industries.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Unlike most insurance agents, surety bond producers focus their main activities on the surety market and positioning construction firms to qualify for surety credit.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Bond producers provide invaluable business advice to contractors, subcontractors, and suppliers.</a:t>
            </a:r>
          </a:p>
        </p:txBody>
      </p:sp>
    </p:spTree>
    <p:extLst>
      <p:ext uri="{BB962C8B-B14F-4D97-AF65-F5344CB8AC3E}">
        <p14:creationId xmlns:p14="http://schemas.microsoft.com/office/powerpoint/2010/main" val="78191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4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99273" y="152400"/>
            <a:ext cx="8557207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Professional Surety Bond Producers are Licensed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9273" y="1524000"/>
            <a:ext cx="8522573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256032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736092" indent="-342900" algn="ctr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Bond producers must be licensed by the state(s) in which they do business.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They are licensed by the state Department of Insurance.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To obtain a license, bond producers must complete coursework requirements and pass a written examination and background check.</a:t>
            </a:r>
          </a:p>
        </p:txBody>
      </p:sp>
    </p:spTree>
    <p:extLst>
      <p:ext uri="{BB962C8B-B14F-4D97-AF65-F5344CB8AC3E}">
        <p14:creationId xmlns:p14="http://schemas.microsoft.com/office/powerpoint/2010/main" val="2468954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5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99273" y="1447800"/>
            <a:ext cx="8522573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256032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736092" indent="-342900" algn="ctr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Offer advice and expertise to assist the contractor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securing </a:t>
            </a:r>
            <a:r>
              <a:rPr lang="en-US" dirty="0" smtClean="0">
                <a:solidFill>
                  <a:schemeClr val="tx1"/>
                </a:solidFill>
              </a:rPr>
              <a:t>a surety credit relationship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Advise and assist the contractor on how to increase its surety credit, if appropriate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Compile financial documents for submission to the surety </a:t>
            </a:r>
            <a:r>
              <a:rPr lang="en-US" dirty="0" smtClean="0">
                <a:solidFill>
                  <a:schemeClr val="tx1"/>
                </a:solidFill>
              </a:rPr>
              <a:t>company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Match the needs and strengths of the contractor to a surety that will support it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Nurture a successful relationship between the contractor and the surety company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52400"/>
            <a:ext cx="844688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is the Role of a Surety Bond Producer?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2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6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99273" y="152400"/>
            <a:ext cx="8557207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is the Role of a Surety Bond Producer? (cont.)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9273" y="1600200"/>
            <a:ext cx="852257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256032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736092" indent="-342900" algn="ctr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Review relevant portions of the contractor’s contracts to help identify risk issues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Maintain communication channels between the contractor and the surety company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Serve as a resource for providing the contractor with referrals for other types of professionals, such as accountants, attorneys, and bankers</a:t>
            </a:r>
          </a:p>
        </p:txBody>
      </p:sp>
    </p:spTree>
    <p:extLst>
      <p:ext uri="{BB962C8B-B14F-4D97-AF65-F5344CB8AC3E}">
        <p14:creationId xmlns:p14="http://schemas.microsoft.com/office/powerpoint/2010/main" val="300595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7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99273" y="152400"/>
            <a:ext cx="8557207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smtClean="0"/>
              <a:t>Keys to a Successful Relationship with Your Surety Bond Producer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4029" y="1524000"/>
            <a:ext cx="8522573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256032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736092" indent="-342900" algn="ctr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Mutual commitment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Respect and trust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Clear communication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Candor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Teamwork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Say what you mean and do what you say </a:t>
            </a:r>
          </a:p>
        </p:txBody>
      </p:sp>
    </p:spTree>
    <p:extLst>
      <p:ext uri="{BB962C8B-B14F-4D97-AF65-F5344CB8AC3E}">
        <p14:creationId xmlns:p14="http://schemas.microsoft.com/office/powerpoint/2010/main" val="1594610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8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609600" y="152400"/>
            <a:ext cx="844688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Questions to Ask in Selecting a Professional Surety Bond Producer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9273" y="1447800"/>
            <a:ext cx="8644727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5760" indent="-256032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736092" indent="-342900" algn="ctr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sz="2600" smtClean="0">
                <a:solidFill>
                  <a:schemeClr val="tx1"/>
                </a:solidFill>
              </a:rPr>
              <a:t>Is the producer licensed in your jurisdiction and that of the project?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600" smtClean="0">
                <a:solidFill>
                  <a:schemeClr val="tx1"/>
                </a:solidFill>
              </a:rPr>
              <a:t>Does the producer have a reputation for integrity?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600" smtClean="0">
                <a:solidFill>
                  <a:schemeClr val="tx1"/>
                </a:solidFill>
              </a:rPr>
              <a:t>What percentage of his/her business is construction clients?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600" smtClean="0">
                <a:solidFill>
                  <a:schemeClr val="tx1"/>
                </a:solidFill>
              </a:rPr>
              <a:t>Does he/she understand the construction industry?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600" smtClean="0">
                <a:solidFill>
                  <a:schemeClr val="tx1"/>
                </a:solidFill>
              </a:rPr>
              <a:t>Does he/she have knowledge of construction contracts and subcontracts?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600" smtClean="0">
                <a:solidFill>
                  <a:schemeClr val="tx1"/>
                </a:solidFill>
              </a:rPr>
              <a:t>Does he/she understand construction accounting procedures?</a:t>
            </a:r>
            <a:endParaRPr lang="en-US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146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060" y="6320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9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9273" y="1332360"/>
            <a:ext cx="864472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99273" y="152400"/>
            <a:ext cx="8557207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4785"/>
                </a:solidFill>
                <a:latin typeface="Antonio"/>
                <a:ea typeface="+mj-ea"/>
                <a:cs typeface="+mj-cs"/>
              </a:defRPr>
            </a:lvl1pPr>
          </a:lstStyle>
          <a:p>
            <a:r>
              <a:rPr lang="en-US" dirty="0" smtClean="0"/>
              <a:t>Questions to Ask in Selecting a Professional Surety Bond Producer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9273" y="1524000"/>
            <a:ext cx="8644726" cy="4576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256032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736092" indent="-342900" algn="ctr" defTabSz="914400" rtl="0" eaLnBrk="1" latinLnBrk="0" hangingPunct="1">
              <a:spcBef>
                <a:spcPct val="20000"/>
              </a:spcBef>
              <a:buClr>
                <a:srgbClr val="E46C0A"/>
              </a:buClr>
              <a:buFont typeface="Lucida Sans Unicode" panose="020B0602030504020204" pitchFamily="34" charset="0"/>
              <a:buChar char="–"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Does he/she have knowledge of surety markets and have solid relationships with surety underwriters?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Does the producer serve the needs of small contractors?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Is the producer actively involved in the National Association of Surety Bond Producers?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Is he/she actively involved in local, regional, and national construction associations?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</a:rPr>
              <a:t>Is he/she committed to frequent client contact through newsletters, site visits, and visits to client offices?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5483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4345</TotalTime>
  <Words>604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Custom Design</vt:lpstr>
      <vt:lpstr>Professional Relationships Important to Construction Firms  The Value of Professional Surety Bond Producers  © Copyright 2017 NASBP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Verify Your Bond</dc:title>
  <dc:creator>Kathy Hoffman</dc:creator>
  <cp:lastModifiedBy>Martha Perkins</cp:lastModifiedBy>
  <cp:revision>153</cp:revision>
  <cp:lastPrinted>2014-04-10T16:45:31Z</cp:lastPrinted>
  <dcterms:created xsi:type="dcterms:W3CDTF">2014-03-26T16:08:14Z</dcterms:created>
  <dcterms:modified xsi:type="dcterms:W3CDTF">2016-12-15T18:19:04Z</dcterms:modified>
</cp:coreProperties>
</file>