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BC7"/>
    <a:srgbClr val="E6E7E8"/>
    <a:srgbClr val="F0F4DC"/>
    <a:srgbClr val="2C5D98"/>
    <a:srgbClr val="E46C0A"/>
    <a:srgbClr val="004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340" autoAdjust="0"/>
  </p:normalViewPr>
  <p:slideViewPr>
    <p:cSldViewPr>
      <p:cViewPr>
        <p:scale>
          <a:sx n="72" d="100"/>
          <a:sy n="72" d="100"/>
        </p:scale>
        <p:origin x="-57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6" y="0"/>
            <a:ext cx="3004820" cy="461010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569E1916-CF44-47B9-8C3C-2A95EFA52C52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692150"/>
            <a:ext cx="4608512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7"/>
            <a:ext cx="5547360" cy="4149090"/>
          </a:xfrm>
          <a:prstGeom prst="rect">
            <a:avLst/>
          </a:prstGeom>
        </p:spPr>
        <p:txBody>
          <a:bodyPr vert="horz" lIns="92272" tIns="46136" rIns="92272" bIns="461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2"/>
            <a:ext cx="3004820" cy="461010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6" y="8757592"/>
            <a:ext cx="3004820" cy="461010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62105AC2-6606-4A95-9DED-5D00096F2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4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9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7F627-FA18-4374-975D-DE1427E46A04}" type="datetime1">
              <a:rPr lang="en-US" smtClean="0"/>
              <a:t>1/23/2017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F9A26404-3B55-4712-91AD-16D3DDBA8C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9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F9A26404-3B55-4712-91AD-16D3DDBA8C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6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7010400"/>
          </a:xfrm>
          <a:prstGeom prst="rect">
            <a:avLst/>
          </a:prstGeom>
          <a:gradFill>
            <a:gsLst>
              <a:gs pos="100000">
                <a:srgbClr val="2C5D98"/>
              </a:gs>
              <a:gs pos="77000">
                <a:srgbClr val="E6E7E8"/>
              </a:gs>
              <a:gs pos="0">
                <a:srgbClr val="E6E7E8">
                  <a:alpha val="99000"/>
                </a:srgb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86868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ctr"/>
            <a:fld id="{F9A26404-3B55-4712-91AD-16D3DDBA8C80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0" name="Picture 9" descr="surety-smart-bus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6120384"/>
            <a:ext cx="3593592" cy="737616"/>
          </a:xfrm>
          <a:prstGeom prst="rect">
            <a:avLst/>
          </a:prstGeom>
        </p:spPr>
      </p:pic>
      <p:pic>
        <p:nvPicPr>
          <p:cNvPr id="11" name="Picture 10" descr="surety-learn-logo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324600"/>
            <a:ext cx="1868424" cy="4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19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6" r:id="rId2"/>
    <p:sldLayoutId id="2147483727" r:id="rId3"/>
    <p:sldLayoutId id="2147483729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04785"/>
          </a:solidFill>
          <a:latin typeface="Antonio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Tx/>
        <a:buNone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46C0A"/>
        </a:buClr>
        <a:buFont typeface="Lucida Grande"/>
        <a:buChar char="&gt;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charset="2"/>
        <a:buChar char="ü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-22412" y="685800"/>
            <a:ext cx="9144000" cy="5715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</a:rPr>
              <a:t>What Small and Emerging Contractors Need to Know</a:t>
            </a:r>
            <a:br>
              <a:rPr lang="en-US" dirty="0" smtClean="0">
                <a:solidFill>
                  <a:srgbClr val="0070C0"/>
                </a:solidFill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4900" dirty="0" smtClean="0">
                <a:effectLst/>
              </a:rPr>
              <a:t>Understanding Dispute Resolution Options in the Construction Industry</a:t>
            </a:r>
            <a:br>
              <a:rPr lang="en-US" sz="4900" dirty="0" smtClean="0">
                <a:effectLst/>
              </a:rPr>
            </a:br>
            <a:r>
              <a:rPr lang="en-US" sz="4900" dirty="0" smtClean="0">
                <a:effectLst/>
              </a:rPr>
              <a:t/>
            </a:r>
            <a:br>
              <a:rPr lang="en-US" sz="4900" dirty="0" smtClean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1300" dirty="0" smtClean="0">
                <a:solidFill>
                  <a:schemeClr val="tx1"/>
                </a:solidFill>
                <a:effectLst/>
              </a:rPr>
              <a:t>© </a:t>
            </a:r>
            <a:r>
              <a:rPr lang="en-US" sz="1300" dirty="0" smtClean="0">
                <a:solidFill>
                  <a:schemeClr val="tx1"/>
                </a:solidFill>
                <a:effectLst/>
              </a:rPr>
              <a:t>Copyright 2017 NASBP</a:t>
            </a:r>
            <a:endParaRPr lang="en-US" sz="13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38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02003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1" y="1332360"/>
            <a:ext cx="8534400" cy="5088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try to negotiate resolution of the dispute.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Least adversarial method of dispute resolution.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Focus is on problem solving and reaching a satisfactory agreement.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Negotiations are usually unassisted by a third party.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typically are not represented by counsel, as presence of attorneys can raise the level of adversarial behavior.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Very low cost and typically not time-consuming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Voluntary process, with the parties controlling the outcome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10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699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796819" y="341760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Negotiation (cont.)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8520" y="1447800"/>
            <a:ext cx="8675480" cy="49547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Resolution is by voluntary agreement of the parties.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are free to fashion any solution that might not be available to a court or arbitrator.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can often maintain a continuing business relationship during and after the negotiation.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resolution can be confidential.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Successful negotiations depend on the parties understanding the issues in dispute and in approaching the negotiation with an open mind and good faith desire to resolve the issues in dispute.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 party representative who has authority to settle and enter into a binding resolution should participate.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21554" y="6402529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11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8455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41760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Mediation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2" y="1447800"/>
            <a:ext cx="8703863" cy="5021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Non-binding ADR where disputing parties use a neutral third party, a mediator, to help them reach a settlement.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can select a mediator, who should have expertise in the construction industry.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Mediator does not act as a judge but “referees” a settlement between the parties.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Low cost and less time-consuming than litigation and arbitration (no discovery, motions, or depositions)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may select procedures for disclosure of positions and evidence.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disputing parties control the outcome and fashion their own solutions to the dispute.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12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039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28508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Mediation (cont.)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4973" y="1332360"/>
            <a:ext cx="8759028" cy="52208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Most mediations involve a one- or two-day session, which may or may not result in settlement.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settlement agreement between the parties should be made into an enforceable, written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often maintain a continuing business relationship during and after mediation.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Resolution is usually confidential and is written into the settlement agreement.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Success often occurs when parties enter the process with a good faith intention to attempt to settle the disputes.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 party representative who has authority to settle and enter into a binding resolution should participate.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Generally, parties should be represented by an attorney.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13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564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41760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Arbitration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3" y="1332361"/>
            <a:ext cx="8644727" cy="508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be less expensive and time-consuming than litigation but . .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worst case, can also be as expensive and time-consuming as litigation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Resolution occurs through the issuance of an “award” by a single arbitrator or arbitration panel (3 arbitrators).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can select the arbitrator(s), who should have construction expertise.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Arbitrator(s) decides the outcome after a hearing, lasting one day to many weeks.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More structured than negotiation and mediation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Quasi-judicial in nature but more flexible than litigation.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14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86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41760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Arbitration (cont.)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may, within limits, select certain procedures and the schedule.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Discovery rights depend on the rules selected and arbitrator discretion.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“award” is final and binding; grounds to appeal the award are extremely limited (such as bias or fraud).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Proceeding is usually confidential.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Arbitration is highly adversarial.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should be represented by an attorney.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15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0916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62000" y="310384"/>
            <a:ext cx="829448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How is the ADR Process Administered?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2040" y="1498666"/>
            <a:ext cx="8534400" cy="5088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ADR process may be administered by individuals who serve as mediators and arbitrators or by various organizations whose function it is to administer and manage ADR cases.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American Arbitration Association (AAA) is a well-respected organization that provides such administrative services, including assisting in appointment of mediators and arbitrators, setting hearings, and providing users with information on dispute resolution options.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AAA is named as a provider of mediation and arbitration services in construction industry standard form contracts.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AAA maintains a national list of ADR neutrals with a broad range of construction and surety industry experience.</a:t>
            </a:r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16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499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328508"/>
            <a:ext cx="800498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Key Points to Consider About Dispute Resolution Options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3" y="1362176"/>
            <a:ext cx="8492327" cy="497309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Is the option mandatory or voluntary?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is the financial cost of the option?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is my time commitment?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is the time period to conclude?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Do I have the right to select the decision-maker?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 rules and procedures will be imposed on me or will I be able to select?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Will I have any control over the outcome or will it be imposed on me?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Is it advisable to use my construction attorney?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Is the result final and binding or appealable?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 adversarial is the option: is the option likely to allow me to maintain the business relationship?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Will the final resolution be confidential?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17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9583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457200" y="762000"/>
            <a:ext cx="8370927" cy="525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pPr algn="ctr"/>
            <a:r>
              <a:rPr lang="en-US" sz="6700" smtClean="0"/>
              <a:t>suretylearn.org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>provides valuable resources and information on growing your small construction business and on positioning your business to qualify for surety credit.</a:t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9200" y="7315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902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328508"/>
            <a:ext cx="800498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Dispute Resolution in the Construction Industry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5360" y="1358864"/>
            <a:ext cx="8458200" cy="4576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11200" dirty="0" smtClean="0"/>
              <a:t>Disputes and claims are common in the construction industry.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 smtClean="0"/>
              <a:t>There are a number of methods to resolve such disputes.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 smtClean="0"/>
              <a:t>Dispute resolution can be costly in terms of time, emotional energy, business relationships, and finances.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/>
              <a:t>I</a:t>
            </a:r>
            <a:r>
              <a:rPr lang="en-US" sz="11200" dirty="0" smtClean="0"/>
              <a:t>t is critical to the health of your construction firm that you understand dispute resolution options.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1200" dirty="0" smtClean="0"/>
              <a:t>This presentation focuses on the four most common methods of dispute resolution in the construction industry:  litigation, negotiation, mediation, and arbitration.</a:t>
            </a:r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003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30635" y="328508"/>
            <a:ext cx="8382001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Selecting and Negotiating Dispute Resolution Methods</a:t>
            </a:r>
            <a:endParaRPr lang="en-US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4205" y="1447799"/>
            <a:ext cx="8743596" cy="4954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best time to select dispute resolution methods is during contract formation.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Sometimes the dispute resolution procedure is developed and agreed to later by the parties.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Standard form construction contracts have dispute resolution provisions, some of which allow for election of methods (by checking a box).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Sometimes contracts provide for several steps the parties must take before the final dispute resolution method (typically, litigation or arbitration) is commenced.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These provisions can be modified by revising the contracts before signing.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dirty="0" smtClean="0"/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3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259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328508"/>
            <a:ext cx="815339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Selecting and Negotiating Dispute Resolution Methods (cont.)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7013" y="1423330"/>
            <a:ext cx="8675481" cy="49730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Always review and, if necessary, negotiate the dispute resolution provision in contracts before signing.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When acting as a subcontractor or supplier, you may be bound to a dispute resolution method in the prime contract; therefore, always review the prime contract provisions.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Your bond producer can help you spot dispute resolution issues in your contracts.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Your construction attorney can advise you on and negotiate the provisions in your contracts.</a:t>
            </a:r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dirty="0" smtClean="0"/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585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85800" y="328508"/>
            <a:ext cx="815339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Selecting and Negotiating Dispute Resolution Methods (cont.)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0266" y="1447800"/>
            <a:ext cx="8675481" cy="497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When agreeing to a dispute resolution process, whether in the contract negotiation or after the dispute has arisen, you must weigh the benefits and limitations of each available dispute resolution method.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All alternative methods of dispute resolution are voluntary and must be agreed to by all parties.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They are, therefore, often more successful methods of resolving a dispute in a timely and cost-effective manner.</a:t>
            </a:r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sz="2800" dirty="0" smtClean="0"/>
          </a:p>
          <a:p>
            <a:pPr marL="393192" lvl="1" indent="0">
              <a:buFont typeface="Lucida Sans Unicode" panose="020B0602030504020204" pitchFamily="34" charset="0"/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5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5326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499273" y="341760"/>
            <a:ext cx="8557208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Four Primary Dispute Resolution Options in the Construction Industry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3" y="1447800"/>
            <a:ext cx="8492327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Litigation</a:t>
            </a:r>
            <a:r>
              <a:rPr lang="en-US" dirty="0" smtClean="0"/>
              <a:t>—traditional method of formally resolving a dispute through the court system, beginning with the filing of a lawsuit in a state or federal court and continuing the process until the court enters judgment in favor of one party (or the parties withdraw the lawsuit).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/>
              <a:t>Alternative Dispute Resolution (ADR)</a:t>
            </a:r>
            <a:r>
              <a:rPr lang="en-US" dirty="0" smtClean="0"/>
              <a:t>—any method of resolving disputes other than by litigation: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600" u="sng" dirty="0" smtClean="0"/>
              <a:t>Negotiation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600" u="sng" dirty="0" smtClean="0"/>
              <a:t>Mediation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600" u="sng" dirty="0" smtClean="0"/>
              <a:t>Arbitration</a:t>
            </a:r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1129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96819" y="375406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Litigation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3" y="1524000"/>
            <a:ext cx="8644727" cy="4576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Some parties insist upon their “day in court.”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are represented by attorneys.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Common for construction cases to involve multiple parties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Parties lose autonomy to shape their resolution.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Virtually unlimited discovery rights (document requests, interrogatories, requests for admission, depositions, expert reports and depositions) and robust motions practice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Outcome is difficult to predict.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Judges and jurors, who often do not have expertise in the construction industry, shape the decision.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Legal remedies are available but less creativity is involved in resolution than with ADR.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7210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813384" y="341760"/>
            <a:ext cx="789397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Litigation (cont.)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9273" y="1524000"/>
            <a:ext cx="8557207" cy="4576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Very expensive in terms of costs, especially costs associated with exchanging information (in this era of emails and electronic documents)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Requires lots of time from both attorneys and project personnel and representative principals of the firm.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Usually highly adversarial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Business relationships are seldom salvaged.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Even after a lawsuit is filed, parties can try to resolve the dispute using ADR methods, any time before a judgment is entered by the court.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Broad rights of appeal from an adverse judgment.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Litigation documents are made public.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3066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99273" y="1332360"/>
            <a:ext cx="864472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18930" y="341760"/>
            <a:ext cx="8382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4785"/>
                </a:solidFill>
                <a:latin typeface="Antonio"/>
                <a:ea typeface="+mj-ea"/>
                <a:cs typeface="+mj-cs"/>
              </a:defRPr>
            </a:lvl1pPr>
          </a:lstStyle>
          <a:p>
            <a:r>
              <a:rPr lang="en-US" dirty="0" smtClean="0"/>
              <a:t>Key ADR Methods Developed to Address Criticisms of Litigation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524000"/>
            <a:ext cx="8305800" cy="4576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65760" indent="-256032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36092" indent="-342900" algn="l" defTabSz="914400" rtl="0" eaLnBrk="1" latinLnBrk="0" hangingPunct="1">
              <a:spcBef>
                <a:spcPct val="20000"/>
              </a:spcBef>
              <a:buClr>
                <a:srgbClr val="E46C0A"/>
              </a:buClr>
              <a:buFont typeface="Lucida Sans Unicode" panose="020B0602030504020204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charset="2"/>
              <a:buChar char="ü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Negotiation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Mediation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Arbitration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These ADR methods are listed generally in order of increasing cost to reach resolution, formality of the process, degree of hostility between the parties, and extent that a third party imposes a decision on the parties.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Standard form industry contracts often require the parties to attempt mediation before resorting to either litigation or arbitration.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21554" y="6402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5970657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4330</TotalTime>
  <Words>1492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Custom Design</vt:lpstr>
      <vt:lpstr>What Small and Emerging Contractors Need to Know  Understanding Dispute Resolution Options in the Construction Industry   © Copyright 2017 NASBP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Verify Your Bond</dc:title>
  <dc:creator>Kathy Hoffman</dc:creator>
  <cp:lastModifiedBy>Martha Perkins</cp:lastModifiedBy>
  <cp:revision>155</cp:revision>
  <cp:lastPrinted>2014-04-10T16:45:31Z</cp:lastPrinted>
  <dcterms:created xsi:type="dcterms:W3CDTF">2014-03-26T16:08:14Z</dcterms:created>
  <dcterms:modified xsi:type="dcterms:W3CDTF">2017-01-23T16:17:02Z</dcterms:modified>
</cp:coreProperties>
</file>